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2" r:id="rId7"/>
    <p:sldId id="261" r:id="rId8"/>
    <p:sldId id="265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80" r:id="rId17"/>
    <p:sldId id="271" r:id="rId18"/>
    <p:sldId id="272" r:id="rId19"/>
    <p:sldId id="274" r:id="rId20"/>
    <p:sldId id="278" r:id="rId21"/>
    <p:sldId id="279" r:id="rId22"/>
    <p:sldId id="273" r:id="rId23"/>
    <p:sldId id="275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3CAD-56AC-4DD8-AF45-A18FC46B1B83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957C-DBE5-4680-8FB3-418FBDF080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3CAD-56AC-4DD8-AF45-A18FC46B1B83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957C-DBE5-4680-8FB3-418FBDF080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3CAD-56AC-4DD8-AF45-A18FC46B1B83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957C-DBE5-4680-8FB3-418FBDF080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3CAD-56AC-4DD8-AF45-A18FC46B1B83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957C-DBE5-4680-8FB3-418FBDF080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3CAD-56AC-4DD8-AF45-A18FC46B1B83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957C-DBE5-4680-8FB3-418FBDF080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3CAD-56AC-4DD8-AF45-A18FC46B1B83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957C-DBE5-4680-8FB3-418FBDF080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3CAD-56AC-4DD8-AF45-A18FC46B1B83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957C-DBE5-4680-8FB3-418FBDF080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3CAD-56AC-4DD8-AF45-A18FC46B1B83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957C-DBE5-4680-8FB3-418FBDF080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3CAD-56AC-4DD8-AF45-A18FC46B1B83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957C-DBE5-4680-8FB3-418FBDF080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3CAD-56AC-4DD8-AF45-A18FC46B1B83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957C-DBE5-4680-8FB3-418FBDF080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6B3CAD-56AC-4DD8-AF45-A18FC46B1B83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9A957C-DBE5-4680-8FB3-418FBDF0805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B3CAD-56AC-4DD8-AF45-A18FC46B1B83}" type="datetimeFigureOut">
              <a:rPr lang="en-US" smtClean="0"/>
              <a:pPr/>
              <a:t>11/30/2014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9A957C-DBE5-4680-8FB3-418FBDF0805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latin typeface="Rockwell" pitchFamily="18" charset="0"/>
              </a:rPr>
              <a:t>Human Body Systems</a:t>
            </a:r>
            <a:endParaRPr lang="en-US" sz="4800" b="1" dirty="0">
              <a:latin typeface="Rockwell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0" y="5181600"/>
            <a:ext cx="4724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Rockwell" pitchFamily="18" charset="0"/>
              </a:rPr>
              <a:t>Structures, Functions and Interdependence </a:t>
            </a:r>
            <a:endParaRPr lang="en-US" sz="3200" dirty="0">
              <a:latin typeface="Rockwell" pitchFamily="18" charset="0"/>
            </a:endParaRPr>
          </a:p>
        </p:txBody>
      </p:sp>
      <p:pic>
        <p:nvPicPr>
          <p:cNvPr id="14338" name="Picture 2" descr="http://cache4.asset-cache.net/xc/134152263.jpg?v=2&amp;c=IWSAsset&amp;k=2&amp;d=sLTIhsmk2H2jv3rN_EG49oUqvtn1xhG8ixJJQPeeAwU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752600"/>
            <a:ext cx="8609659" cy="2971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ckwell" pitchFamily="18" charset="0"/>
                <a:ea typeface="+mj-ea"/>
                <a:cs typeface="+mj-cs"/>
              </a:rPr>
              <a:t>DIGESTIVE SYSTEM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1143000"/>
            <a:ext cx="80010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ckwell" pitchFamily="18" charset="0"/>
                <a:ea typeface="+mn-ea"/>
                <a:cs typeface="+mn-cs"/>
              </a:rPr>
              <a:t>Structures: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800" dirty="0" smtClean="0">
                <a:latin typeface="Rockwell" pitchFamily="18" charset="0"/>
              </a:rPr>
              <a:t>M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ckwell" pitchFamily="18" charset="0"/>
                <a:ea typeface="+mn-ea"/>
                <a:cs typeface="+mn-cs"/>
              </a:rPr>
              <a:t>outh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ckwell" pitchFamily="18" charset="0"/>
                <a:ea typeface="+mn-ea"/>
                <a:cs typeface="+mn-cs"/>
              </a:rPr>
              <a:t>		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800" dirty="0" smtClean="0">
                <a:latin typeface="Rockwell" pitchFamily="18" charset="0"/>
              </a:rPr>
              <a:t>Esophagus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 smtClean="0">
                <a:latin typeface="Rockwell" pitchFamily="18" charset="0"/>
              </a:rPr>
              <a:t>Stomach</a:t>
            </a:r>
          </a:p>
          <a:p>
            <a:pPr marL="742950" lvl="1" indent="-285750">
              <a:spcBef>
                <a:spcPct val="20000"/>
              </a:spcBef>
              <a:buFont typeface="Arial" pitchFamily="34" charset="0"/>
              <a:buChar char="–"/>
              <a:defRPr/>
            </a:pPr>
            <a:r>
              <a:rPr lang="en-US" sz="2800" dirty="0" smtClean="0">
                <a:latin typeface="Rockwell" pitchFamily="18" charset="0"/>
              </a:rPr>
              <a:t>Small/large intestines </a:t>
            </a:r>
          </a:p>
          <a:p>
            <a:pPr marL="742950" lvl="1" indent="-285750">
              <a:spcBef>
                <a:spcPct val="20000"/>
              </a:spcBef>
              <a:defRPr/>
            </a:pPr>
            <a:r>
              <a:rPr lang="en-US" sz="2800" dirty="0" smtClean="0">
                <a:latin typeface="Rockwell" pitchFamily="18" charset="0"/>
              </a:rPr>
              <a:t>	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ckwell" pitchFamily="18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ckwell" pitchFamily="18" charset="0"/>
                <a:ea typeface="+mn-ea"/>
                <a:cs typeface="+mn-cs"/>
              </a:rPr>
              <a:t>Functions: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800" dirty="0" smtClean="0">
                <a:latin typeface="Rockwell" pitchFamily="18" charset="0"/>
              </a:rPr>
              <a:t>D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ckwell" pitchFamily="18" charset="0"/>
                <a:ea typeface="+mn-ea"/>
                <a:cs typeface="+mn-cs"/>
              </a:rPr>
              <a:t>igestion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ckwell" pitchFamily="18" charset="0"/>
                <a:ea typeface="+mn-ea"/>
                <a:cs typeface="+mn-cs"/>
              </a:rPr>
              <a:t> = breakdown of food, chemically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ckwell" pitchFamily="18" charset="0"/>
                <a:ea typeface="+mn-ea"/>
                <a:cs typeface="+mn-cs"/>
              </a:rPr>
              <a:t> and mechanically 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ckwell" pitchFamily="18" charset="0"/>
              <a:ea typeface="+mn-ea"/>
              <a:cs typeface="+mn-cs"/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800" dirty="0" smtClean="0">
                <a:latin typeface="Rockwell" pitchFamily="18" charset="0"/>
              </a:rPr>
              <a:t>Absorption = food is processed into a usable source of energy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ckwell" pitchFamily="18" charset="0"/>
                <a:ea typeface="+mn-ea"/>
                <a:cs typeface="+mn-cs"/>
              </a:rPr>
              <a:t>Defecating = getting rid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ckwell" pitchFamily="18" charset="0"/>
                <a:ea typeface="+mn-ea"/>
                <a:cs typeface="+mn-cs"/>
              </a:rPr>
              <a:t> of solid waste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ckwell" pitchFamily="18" charset="0"/>
              <a:ea typeface="+mn-ea"/>
              <a:cs typeface="+mn-cs"/>
            </a:endParaRPr>
          </a:p>
        </p:txBody>
      </p:sp>
      <p:pic>
        <p:nvPicPr>
          <p:cNvPr id="2050" name="Picture 2" descr="https://encrypted-tbn0.gstatic.com/images?q=tbn:ANd9GcT62vshv01Y_eWjCcxGD_INgdeOZGMBBblc8kVgpOQvTs4bAFwQw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45869" y="1066800"/>
            <a:ext cx="3917131" cy="3352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-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ckwell" pitchFamily="18" charset="0"/>
                <a:ea typeface="+mj-ea"/>
                <a:cs typeface="+mj-cs"/>
              </a:rPr>
              <a:t>Systems Work Together…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152400" y="1066800"/>
            <a:ext cx="8382000" cy="5791200"/>
          </a:xfrm>
        </p:spPr>
        <p:txBody>
          <a:bodyPr>
            <a:normAutofit lnSpcReduction="10000"/>
          </a:bodyPr>
          <a:lstStyle/>
          <a:p>
            <a:pPr marL="514350" indent="-514350">
              <a:buNone/>
            </a:pPr>
            <a:r>
              <a:rPr lang="en-US" dirty="0" smtClean="0">
                <a:latin typeface="Rockwell" pitchFamily="18" charset="0"/>
              </a:rPr>
              <a:t>2.   Digestive and Muscular System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>
                <a:latin typeface="Rockwell" pitchFamily="18" charset="0"/>
              </a:rPr>
              <a:t>At the mouth, the muscles of the jaws and tongue break food into pieces. 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>
                <a:latin typeface="Rockwell" pitchFamily="18" charset="0"/>
              </a:rPr>
              <a:t>Muscles of the throat move food down the esophagus. 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>
                <a:latin typeface="Rockwell" pitchFamily="18" charset="0"/>
              </a:rPr>
              <a:t>In the stomach, churning                                 motions produced by muscles 	               break food into smaller bits                          and mix it with stomach acid. 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>
                <a:latin typeface="Rockwell" pitchFamily="18" charset="0"/>
              </a:rPr>
              <a:t>Finally, muscular contractions                                      of  the intestine move food                                 through the remainder of the                      digestive tract. </a:t>
            </a:r>
          </a:p>
          <a:p>
            <a:pPr marL="914400" lvl="1" indent="-514350">
              <a:buFont typeface="Arial" pitchFamily="34" charset="0"/>
              <a:buChar char="•"/>
            </a:pPr>
            <a:endParaRPr lang="en-US" dirty="0" smtClean="0">
              <a:latin typeface="Rockwell" pitchFamily="18" charset="0"/>
            </a:endParaRPr>
          </a:p>
          <a:p>
            <a:pPr marL="914400" lvl="1" indent="-514350">
              <a:buFont typeface="+mj-lt"/>
              <a:buAutoNum type="arabicPeriod"/>
            </a:pPr>
            <a:endParaRPr lang="en-US" dirty="0"/>
          </a:p>
        </p:txBody>
      </p:sp>
      <p:pic>
        <p:nvPicPr>
          <p:cNvPr id="5122" name="Picture 2" descr="http://apps.cmsfq.edu.ec/biologyexploringlife/text/chapter29/29images/29-0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2971800"/>
            <a:ext cx="3048000" cy="3305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ckwell" pitchFamily="18" charset="0"/>
                <a:ea typeface="+mj-ea"/>
                <a:cs typeface="+mj-cs"/>
              </a:rPr>
              <a:t>RESPIRATORY SYSTEM </a:t>
            </a:r>
          </a:p>
        </p:txBody>
      </p:sp>
      <p:pic>
        <p:nvPicPr>
          <p:cNvPr id="4102" name="Picture 6" descr="http://www.buzzle.com/images/diagrams/human-body/respiratory-system-diag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5342" y="990600"/>
            <a:ext cx="6513258" cy="5791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www.brennerchildrens.org/images/brenner/image/ial/images/4320/4320_imag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1143000"/>
            <a:ext cx="4885955" cy="2743200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ckwell" pitchFamily="18" charset="0"/>
                <a:ea typeface="+mj-ea"/>
                <a:cs typeface="+mj-cs"/>
              </a:rPr>
              <a:t>RESPIRATORY SYSTEM 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295400"/>
            <a:ext cx="80010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ckwell" pitchFamily="18" charset="0"/>
                <a:ea typeface="+mn-ea"/>
                <a:cs typeface="+mn-cs"/>
              </a:rPr>
              <a:t>Structures: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800" dirty="0" smtClean="0">
                <a:latin typeface="Rockwell" pitchFamily="18" charset="0"/>
              </a:rPr>
              <a:t>Trachea (windpipe)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800" dirty="0" smtClean="0">
                <a:latin typeface="Rockwell" pitchFamily="18" charset="0"/>
              </a:rPr>
              <a:t>Larynx (voice box)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800" dirty="0" smtClean="0">
                <a:latin typeface="Rockwell" pitchFamily="18" charset="0"/>
              </a:rPr>
              <a:t>Lungs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2800" dirty="0" smtClean="0">
                <a:latin typeface="Rockwell" pitchFamily="18" charset="0"/>
              </a:rPr>
              <a:t>Diaphragm 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ckwell" pitchFamily="18" charset="0"/>
                <a:ea typeface="+mn-ea"/>
                <a:cs typeface="+mn-cs"/>
              </a:rPr>
              <a:t>Functions:</a:t>
            </a:r>
          </a:p>
          <a:p>
            <a:pPr marL="971550" lvl="1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3200" dirty="0" smtClean="0">
                <a:latin typeface="Rockwell" pitchFamily="18" charset="0"/>
              </a:rPr>
              <a:t>Respiration – to supply the blood with oxygen by breathing (inhale oxygen and exhale carbon dioxide)</a:t>
            </a:r>
          </a:p>
          <a:p>
            <a:pPr marL="971550" lvl="1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3200" dirty="0" smtClean="0">
                <a:latin typeface="Rockwell" pitchFamily="18" charset="0"/>
              </a:rPr>
              <a:t>Vocalization – using your vocal cords to speak, sing, scream, etc.  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ckwell" pitchFamily="18" charset="0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://www.pulsemed.org/orgoxu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4038600"/>
            <a:ext cx="2533650" cy="2486026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71600"/>
            <a:ext cx="8153400" cy="5410200"/>
          </a:xfrm>
        </p:spPr>
        <p:txBody>
          <a:bodyPr>
            <a:normAutofit/>
          </a:bodyPr>
          <a:lstStyle/>
          <a:p>
            <a:pPr marL="514350" indent="-514350">
              <a:buAutoNum type="arabicPeriod" startAt="3"/>
            </a:pPr>
            <a:r>
              <a:rPr lang="en-US" dirty="0" smtClean="0">
                <a:latin typeface="Rockwell" pitchFamily="18" charset="0"/>
              </a:rPr>
              <a:t>Respiratory </a:t>
            </a:r>
            <a:r>
              <a:rPr lang="en-US" dirty="0" smtClean="0">
                <a:latin typeface="Rockwell" pitchFamily="18" charset="0"/>
              </a:rPr>
              <a:t>and Muscular </a:t>
            </a:r>
            <a:r>
              <a:rPr lang="en-US" dirty="0" smtClean="0">
                <a:latin typeface="Rockwell" pitchFamily="18" charset="0"/>
              </a:rPr>
              <a:t>Systems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>
                <a:latin typeface="Rockwell" pitchFamily="18" charset="0"/>
              </a:rPr>
              <a:t>The diaphragm is a muscle that contracts (tightens) to allow air to enter the lungs.  It then relaxes to push air out of the lungs.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>
                <a:latin typeface="Rockwell" pitchFamily="18" charset="0"/>
              </a:rPr>
              <a:t>The vocal cords are a muscle and make sound as air passes through them.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>
                <a:latin typeface="Rockwell" pitchFamily="18" charset="0"/>
              </a:rPr>
              <a:t>Respiration provides oxygen to                           the muscles so they can work.                                         All cells need oxygen to function.  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096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ckwell" pitchFamily="18" charset="0"/>
                <a:ea typeface="+mj-ea"/>
                <a:cs typeface="+mj-cs"/>
              </a:rPr>
              <a:t>Systems Work Together…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04800" y="76200"/>
            <a:ext cx="8534400" cy="1752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ckwell" pitchFamily="18" charset="0"/>
                <a:ea typeface="+mj-ea"/>
                <a:cs typeface="+mj-cs"/>
              </a:rPr>
              <a:t>CIRCULATORY SYSTEM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dirty="0" smtClean="0">
                <a:latin typeface="Rockwell" pitchFamily="18" charset="0"/>
                <a:ea typeface="+mj-ea"/>
                <a:cs typeface="+mj-cs"/>
              </a:rPr>
              <a:t>AKA Cardiovascular System</a:t>
            </a: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ckwell" pitchFamily="18" charset="0"/>
                <a:ea typeface="+mj-ea"/>
                <a:cs typeface="+mj-cs"/>
              </a:rPr>
              <a:t> </a:t>
            </a:r>
          </a:p>
        </p:txBody>
      </p:sp>
      <p:pic>
        <p:nvPicPr>
          <p:cNvPr id="1026" name="Picture 2" descr="http://asahi-inteccusa-medical.com/media/circulatory-system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600200"/>
            <a:ext cx="2743200" cy="5109373"/>
          </a:xfrm>
          <a:prstGeom prst="rect">
            <a:avLst/>
          </a:prstGeom>
          <a:noFill/>
        </p:spPr>
      </p:pic>
      <p:pic>
        <p:nvPicPr>
          <p:cNvPr id="1028" name="Picture 4" descr="http://270c81.medialib.glogster.com/emmaegell/media/ae/ae027a59c371f7ad3c0b2a695c0d8978ffce2f7b/circulatory-system.png"/>
          <p:cNvPicPr>
            <a:picLocks noChangeAspect="1" noChangeArrowheads="1"/>
          </p:cNvPicPr>
          <p:nvPr/>
        </p:nvPicPr>
        <p:blipFill>
          <a:blip r:embed="rId3" cstate="print"/>
          <a:srcRect l="6029"/>
          <a:stretch>
            <a:fillRect/>
          </a:stretch>
        </p:blipFill>
        <p:spPr bwMode="auto">
          <a:xfrm>
            <a:off x="3171824" y="1752600"/>
            <a:ext cx="5972176" cy="49263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7800" y="2743200"/>
            <a:ext cx="34290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Rockwell" pitchFamily="18" charset="0"/>
              </a:rPr>
              <a:t>If you stretched out all of your blood vessels, they would circle the world 2.5 times!!!</a:t>
            </a:r>
            <a:endParaRPr lang="en-US" dirty="0">
              <a:latin typeface="Rockwell" pitchFamily="18" charset="0"/>
            </a:endParaRPr>
          </a:p>
        </p:txBody>
      </p:sp>
      <p:pic>
        <p:nvPicPr>
          <p:cNvPr id="37890" name="Picture 2" descr="http://cruciblezine.files.wordpress.com/2010/06/circulatory-network-01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0"/>
            <a:ext cx="397868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ckwell" pitchFamily="18" charset="0"/>
                <a:ea typeface="+mj-ea"/>
                <a:cs typeface="+mj-cs"/>
              </a:rPr>
              <a:t>CIRCULATORY SYSTEM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1295400"/>
            <a:ext cx="84582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ckwell" pitchFamily="18" charset="0"/>
                <a:ea typeface="+mn-ea"/>
                <a:cs typeface="+mn-cs"/>
              </a:rPr>
              <a:t>Structures: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ckwell" pitchFamily="18" charset="0"/>
                <a:ea typeface="+mn-ea"/>
                <a:cs typeface="+mn-cs"/>
              </a:rPr>
              <a:t> Heart	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3200" noProof="0" dirty="0" smtClean="0">
                <a:latin typeface="Rockwell" pitchFamily="18" charset="0"/>
              </a:rPr>
              <a:t> Blood 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3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ckwell" pitchFamily="18" charset="0"/>
                <a:ea typeface="+mn-ea"/>
                <a:cs typeface="+mn-cs"/>
              </a:rPr>
              <a:t> Blood Vessels </a:t>
            </a:r>
          </a:p>
          <a:p>
            <a:pPr marL="1200150" lvl="2" indent="-285750">
              <a:spcBef>
                <a:spcPct val="20000"/>
              </a:spcBef>
              <a:defRPr/>
            </a:pPr>
            <a:r>
              <a:rPr lang="en-US" sz="3200" dirty="0" smtClean="0">
                <a:latin typeface="Rockwell" pitchFamily="18" charset="0"/>
              </a:rPr>
              <a:t>~ </a:t>
            </a:r>
            <a:r>
              <a:rPr kumimoji="0" lang="en-US" sz="3200" b="0" i="0" u="none" strike="noStrike" kern="1200" cap="none" spc="0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ckwell" pitchFamily="18" charset="0"/>
                <a:ea typeface="+mn-ea"/>
                <a:cs typeface="+mn-cs"/>
              </a:rPr>
              <a:t>veins, arteries, capillaries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ckwell" pitchFamily="18" charset="0"/>
              <a:ea typeface="+mn-ea"/>
              <a:cs typeface="+mn-cs"/>
            </a:endParaRP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ckwell" pitchFamily="18" charset="0"/>
                <a:ea typeface="+mn-ea"/>
                <a:cs typeface="+mn-cs"/>
              </a:rPr>
              <a:t>Functions:</a:t>
            </a:r>
          </a:p>
          <a:p>
            <a:pPr marL="800100" lvl="1" indent="-34290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ckwell" pitchFamily="18" charset="0"/>
                <a:ea typeface="+mn-ea"/>
                <a:cs typeface="+mn-cs"/>
              </a:rPr>
              <a:t>Circulation – movement of blood throughout the body</a:t>
            </a:r>
          </a:p>
          <a:p>
            <a:pPr marL="800100" lvl="1" indent="-34290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lang="en-US" sz="3200" dirty="0" smtClean="0">
                <a:latin typeface="Rockwell" pitchFamily="18" charset="0"/>
              </a:rPr>
              <a:t>Mailman -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ckwell" pitchFamily="18" charset="0"/>
                <a:ea typeface="+mn-ea"/>
                <a:cs typeface="+mn-cs"/>
              </a:rPr>
              <a:t>blood delivers oxygen to cells</a:t>
            </a:r>
          </a:p>
          <a:p>
            <a:pPr marL="800100" lvl="1" indent="-342900">
              <a:spcBef>
                <a:spcPct val="20000"/>
              </a:spcBef>
              <a:buFont typeface="Courier New" pitchFamily="49" charset="0"/>
              <a:buChar char="o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ckwell" pitchFamily="18" charset="0"/>
                <a:ea typeface="+mn-ea"/>
                <a:cs typeface="+mn-cs"/>
              </a:rPr>
              <a:t>Trash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ckwell" pitchFamily="18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ckwell" pitchFamily="18" charset="0"/>
                <a:ea typeface="+mn-ea"/>
                <a:cs typeface="+mn-cs"/>
              </a:rPr>
              <a:t>man - picks up and eliminates waste from the cells </a:t>
            </a:r>
          </a:p>
        </p:txBody>
      </p:sp>
      <p:pic>
        <p:nvPicPr>
          <p:cNvPr id="2050" name="Picture 2" descr="http://bccurriculum.pbworks.com/f/1285818593/Circrap.jpg"/>
          <p:cNvPicPr>
            <a:picLocks noChangeAspect="1" noChangeArrowheads="1"/>
          </p:cNvPicPr>
          <p:nvPr/>
        </p:nvPicPr>
        <p:blipFill>
          <a:blip r:embed="rId2" cstate="print"/>
          <a:srcRect b="23810"/>
          <a:stretch>
            <a:fillRect/>
          </a:stretch>
        </p:blipFill>
        <p:spPr bwMode="auto">
          <a:xfrm>
            <a:off x="5181600" y="990600"/>
            <a:ext cx="3962400" cy="2386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ckwell" pitchFamily="18" charset="0"/>
                <a:ea typeface="+mj-ea"/>
                <a:cs typeface="+mj-cs"/>
              </a:rPr>
              <a:t>Systems Work Together…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229600" cy="4983163"/>
          </a:xfrm>
        </p:spPr>
        <p:txBody>
          <a:bodyPr/>
          <a:lstStyle/>
          <a:p>
            <a:pPr marL="514350" indent="-514350">
              <a:buAutoNum type="arabicPeriod" startAt="4"/>
            </a:pPr>
            <a:r>
              <a:rPr lang="en-US" dirty="0" smtClean="0">
                <a:latin typeface="Rockwell" pitchFamily="18" charset="0"/>
              </a:rPr>
              <a:t>Respiratory </a:t>
            </a:r>
            <a:r>
              <a:rPr lang="en-US" dirty="0" smtClean="0">
                <a:latin typeface="Rockwell" pitchFamily="18" charset="0"/>
              </a:rPr>
              <a:t>and Circulatory Systems </a:t>
            </a:r>
            <a:endParaRPr lang="en-US" dirty="0">
              <a:latin typeface="Rockwell" pitchFamily="18" charset="0"/>
            </a:endParaRP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>
                <a:latin typeface="Rockwell" pitchFamily="18" charset="0"/>
              </a:rPr>
              <a:t>Red blood cells move                              around the body                                                   providing oxygen to                                                                 the other cells.  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>
                <a:latin typeface="Rockwell" pitchFamily="18" charset="0"/>
              </a:rPr>
              <a:t>Red blood cells also                                           pick up and remove                                                  carbon dioxide and                                   water that cells create                                     as waste.  </a:t>
            </a:r>
            <a:endParaRPr lang="en-US" dirty="0" smtClean="0">
              <a:latin typeface="Rockwell" pitchFamily="18" charset="0"/>
            </a:endParaRPr>
          </a:p>
          <a:p>
            <a:pPr marL="914400" lvl="1" indent="-514350">
              <a:buFont typeface="Arial" pitchFamily="34" charset="0"/>
              <a:buChar char="•"/>
            </a:pPr>
            <a:endParaRPr lang="en-US" dirty="0" smtClean="0">
              <a:latin typeface="Rockwell" pitchFamily="18" charset="0"/>
            </a:endParaRPr>
          </a:p>
        </p:txBody>
      </p:sp>
      <p:pic>
        <p:nvPicPr>
          <p:cNvPr id="35842" name="Picture 2" descr="http://www.online-sciences.com/wp-content/uploads/2014/11/blood-circulation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4547" y="1828800"/>
            <a:ext cx="3967053" cy="4572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ckwell" pitchFamily="18" charset="0"/>
                <a:ea typeface="+mj-ea"/>
                <a:cs typeface="+mj-cs"/>
              </a:rPr>
              <a:t>NERVOUS SYSTEM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105400" y="2362200"/>
            <a:ext cx="32766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latin typeface="Rockwell" pitchFamily="18" charset="0"/>
              </a:rPr>
              <a:t> What other human body system does this remind you of?</a:t>
            </a:r>
          </a:p>
        </p:txBody>
      </p:sp>
      <p:pic>
        <p:nvPicPr>
          <p:cNvPr id="33794" name="Picture 2" descr="http://askabiologist.asu.edu/sites/default/files/resources/articles/nervous_journey/nervous_system_anatom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914400"/>
            <a:ext cx="2895600" cy="57169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ow much stuff do our bodies make in a year?"/>
          <p:cNvPicPr>
            <a:picLocks noChangeAspect="1" noChangeArrowheads="1"/>
          </p:cNvPicPr>
          <p:nvPr/>
        </p:nvPicPr>
        <p:blipFill>
          <a:blip r:embed="rId2" cstate="print"/>
          <a:srcRect t="6452" b="66359"/>
          <a:stretch>
            <a:fillRect/>
          </a:stretch>
        </p:blipFill>
        <p:spPr bwMode="auto">
          <a:xfrm>
            <a:off x="0" y="0"/>
            <a:ext cx="2691693" cy="5105400"/>
          </a:xfrm>
          <a:prstGeom prst="rect">
            <a:avLst/>
          </a:prstGeom>
          <a:noFill/>
        </p:spPr>
      </p:pic>
      <p:pic>
        <p:nvPicPr>
          <p:cNvPr id="13316" name="Picture 4" descr="How much stuff do our bodies make in a year?"/>
          <p:cNvPicPr>
            <a:picLocks noChangeAspect="1" noChangeArrowheads="1"/>
          </p:cNvPicPr>
          <p:nvPr/>
        </p:nvPicPr>
        <p:blipFill>
          <a:blip r:embed="rId2" cstate="print"/>
          <a:srcRect t="52444" b="38610"/>
          <a:stretch>
            <a:fillRect/>
          </a:stretch>
        </p:blipFill>
        <p:spPr bwMode="auto">
          <a:xfrm>
            <a:off x="0" y="5105400"/>
            <a:ext cx="2743200" cy="1711996"/>
          </a:xfrm>
          <a:prstGeom prst="rect">
            <a:avLst/>
          </a:prstGeom>
          <a:noFill/>
        </p:spPr>
      </p:pic>
      <p:pic>
        <p:nvPicPr>
          <p:cNvPr id="8" name="Picture 4" descr="How much stuff do our bodies make in a year?"/>
          <p:cNvPicPr>
            <a:picLocks noChangeAspect="1" noChangeArrowheads="1"/>
          </p:cNvPicPr>
          <p:nvPr/>
        </p:nvPicPr>
        <p:blipFill>
          <a:blip r:embed="rId2" cstate="print"/>
          <a:srcRect t="61333"/>
          <a:stretch>
            <a:fillRect/>
          </a:stretch>
        </p:blipFill>
        <p:spPr bwMode="auto">
          <a:xfrm>
            <a:off x="6601570" y="0"/>
            <a:ext cx="2542430" cy="6858000"/>
          </a:xfrm>
          <a:prstGeom prst="rect">
            <a:avLst/>
          </a:prstGeom>
          <a:noFill/>
        </p:spPr>
      </p:pic>
      <p:pic>
        <p:nvPicPr>
          <p:cNvPr id="9" name="Picture 4" descr="How much stuff do our bodies make in a year?"/>
          <p:cNvPicPr>
            <a:picLocks noChangeAspect="1" noChangeArrowheads="1"/>
          </p:cNvPicPr>
          <p:nvPr/>
        </p:nvPicPr>
        <p:blipFill>
          <a:blip r:embed="rId2" cstate="print"/>
          <a:srcRect b="93778"/>
          <a:stretch>
            <a:fillRect/>
          </a:stretch>
        </p:blipFill>
        <p:spPr bwMode="auto">
          <a:xfrm>
            <a:off x="2836773" y="2971800"/>
            <a:ext cx="3510975" cy="152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229600" cy="1219200"/>
          </a:xfrm>
        </p:spPr>
        <p:txBody>
          <a:bodyPr/>
          <a:lstStyle/>
          <a:p>
            <a:pPr algn="ctr">
              <a:buNone/>
            </a:pPr>
            <a:r>
              <a:rPr lang="en-US" dirty="0" smtClean="0">
                <a:latin typeface="Rockwell" pitchFamily="18" charset="0"/>
              </a:rPr>
              <a:t>   What are the similarities and differences between the 2 pictures of the systems?</a:t>
            </a:r>
          </a:p>
        </p:txBody>
      </p:sp>
      <p:pic>
        <p:nvPicPr>
          <p:cNvPr id="29698" name="Picture 2" descr="http://medicalfoods.com/articles/wp-content/uploads/2011/11/Purple-Nervous-System.b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38604" y="1447800"/>
            <a:ext cx="3889496" cy="5181600"/>
          </a:xfrm>
          <a:prstGeom prst="roundRect">
            <a:avLst>
              <a:gd name="adj" fmla="val 9959"/>
            </a:avLst>
          </a:prstGeom>
          <a:noFill/>
        </p:spPr>
      </p:pic>
      <p:pic>
        <p:nvPicPr>
          <p:cNvPr id="29702" name="Picture 6" descr="https://dr282zn36sxxg.cloudfront.net/datastreams/f-d%3A5a9d7d6bb56f269a533022f2c4501887d56b28d20b9227b653dc94cf%2BIMAGE%2BIMAGE.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799" y="1447800"/>
            <a:ext cx="3925159" cy="52204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5000"/>
            <a:ext cx="1905000" cy="2773362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Rockwell" pitchFamily="18" charset="0"/>
              </a:rPr>
              <a:t>No, that is NOT an alien!!!</a:t>
            </a:r>
            <a:endParaRPr lang="en-US" dirty="0">
              <a:latin typeface="Rockwell" pitchFamily="18" charset="0"/>
            </a:endParaRPr>
          </a:p>
        </p:txBody>
      </p:sp>
      <p:pic>
        <p:nvPicPr>
          <p:cNvPr id="36866" name="Picture 2" descr="https://capitolhillscience8.files.wordpress.com/2012/09/central-and-peripheral-nervous-system-of-a-human-being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228600"/>
            <a:ext cx="6562725" cy="6562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72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ckwell" pitchFamily="18" charset="0"/>
                <a:ea typeface="+mj-ea"/>
                <a:cs typeface="+mj-cs"/>
              </a:rPr>
              <a:t>NERVOUS SYSTEM </a:t>
            </a: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04800" y="1295400"/>
            <a:ext cx="5105400" cy="5257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ckwell" pitchFamily="18" charset="0"/>
                <a:ea typeface="+mn-ea"/>
                <a:cs typeface="+mn-cs"/>
              </a:rPr>
              <a:t>Structures: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ckwell" pitchFamily="18" charset="0"/>
                <a:ea typeface="+mn-ea"/>
                <a:cs typeface="+mn-cs"/>
              </a:rPr>
              <a:t> Brain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lang="en-US" sz="3200" dirty="0" smtClean="0">
                <a:latin typeface="Rockwell" pitchFamily="18" charset="0"/>
              </a:rPr>
              <a:t> Spinal Cord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ckwell" pitchFamily="18" charset="0"/>
                <a:ea typeface="+mn-ea"/>
                <a:cs typeface="+mn-cs"/>
              </a:rPr>
              <a:t> Nerves 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ckwell" pitchFamily="18" charset="0"/>
              <a:ea typeface="+mn-ea"/>
              <a:cs typeface="+mn-cs"/>
            </a:endParaRPr>
          </a:p>
          <a:p>
            <a:pPr marL="285750" indent="-28575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ckwell" pitchFamily="18" charset="0"/>
                <a:ea typeface="+mn-ea"/>
                <a:cs typeface="+mn-cs"/>
              </a:rPr>
              <a:t>Functions:</a:t>
            </a:r>
          </a:p>
          <a:p>
            <a:pPr marL="971550" lvl="1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3200" dirty="0" smtClean="0">
                <a:latin typeface="Rockwell" pitchFamily="18" charset="0"/>
              </a:rPr>
              <a:t>Send electrical signals to all other systems of the body.</a:t>
            </a:r>
          </a:p>
          <a:p>
            <a:pPr marL="971550" lvl="1" indent="-514350">
              <a:spcBef>
                <a:spcPct val="20000"/>
              </a:spcBef>
              <a:buFont typeface="+mj-lt"/>
              <a:buAutoNum type="arabicPeriod"/>
              <a:defRPr/>
            </a:pPr>
            <a:r>
              <a:rPr lang="en-US" sz="3200" dirty="0" smtClean="0">
                <a:latin typeface="Rockwell" pitchFamily="18" charset="0"/>
              </a:rPr>
              <a:t>Transmit information from the environment to </a:t>
            </a:r>
            <a:r>
              <a:rPr lang="en-US" sz="3200" dirty="0" smtClean="0">
                <a:latin typeface="Rockwell" pitchFamily="18" charset="0"/>
              </a:rPr>
              <a:t>the brain.</a:t>
            </a:r>
            <a:endParaRPr kumimoji="0" lang="en-US" sz="3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Rockwell" pitchFamily="18" charset="0"/>
              <a:ea typeface="+mn-ea"/>
              <a:cs typeface="+mn-cs"/>
            </a:endParaRPr>
          </a:p>
        </p:txBody>
      </p:sp>
      <p:pic>
        <p:nvPicPr>
          <p:cNvPr id="3074" name="Picture 2" descr="http://webspace.ship.edu/cgboer/neuron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978685"/>
            <a:ext cx="3962400" cy="2831315"/>
          </a:xfrm>
          <a:prstGeom prst="rect">
            <a:avLst/>
          </a:prstGeom>
          <a:noFill/>
        </p:spPr>
      </p:pic>
      <p:grpSp>
        <p:nvGrpSpPr>
          <p:cNvPr id="9" name="Group 8"/>
          <p:cNvGrpSpPr/>
          <p:nvPr/>
        </p:nvGrpSpPr>
        <p:grpSpPr>
          <a:xfrm>
            <a:off x="5257800" y="3429000"/>
            <a:ext cx="3886200" cy="3429000"/>
            <a:chOff x="5257800" y="3429000"/>
            <a:chExt cx="3886200" cy="3429000"/>
          </a:xfrm>
        </p:grpSpPr>
        <p:sp>
          <p:nvSpPr>
            <p:cNvPr id="7" name="Explosion 1 6"/>
            <p:cNvSpPr/>
            <p:nvPr/>
          </p:nvSpPr>
          <p:spPr>
            <a:xfrm rot="456505">
              <a:off x="5257800" y="3429000"/>
              <a:ext cx="3886200" cy="3429000"/>
            </a:xfrm>
            <a:prstGeom prst="irregularSeal1">
              <a:avLst/>
            </a:prstGeom>
            <a:solidFill>
              <a:srgbClr val="FFFF00"/>
            </a:solidFill>
            <a:ln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 rot="1164141">
              <a:off x="6019800" y="4510371"/>
              <a:ext cx="2362200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 smtClean="0">
                  <a:latin typeface="Impact" pitchFamily="34" charset="0"/>
                </a:rPr>
                <a:t>You want your </a:t>
              </a:r>
              <a:r>
                <a:rPr lang="en-US" sz="2800" u="sng" dirty="0" smtClean="0">
                  <a:solidFill>
                    <a:srgbClr val="FF0000"/>
                  </a:solidFill>
                  <a:latin typeface="Impact" pitchFamily="34" charset="0"/>
                </a:rPr>
                <a:t>dendrites</a:t>
              </a:r>
              <a:r>
                <a:rPr lang="en-US" sz="2800" dirty="0" smtClean="0">
                  <a:latin typeface="Impact" pitchFamily="34" charset="0"/>
                </a:rPr>
                <a:t> to grow!!!</a:t>
              </a:r>
              <a:endParaRPr lang="en-US" sz="2800" dirty="0">
                <a:latin typeface="Impact" pitchFamily="34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3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5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newtowncommunitychiropractic.com.au/Newtown_Community_Chiropractic/News_Apr_2_files/shapeimage_7.png"/>
          <p:cNvPicPr>
            <a:picLocks noChangeAspect="1" noChangeArrowheads="1"/>
          </p:cNvPicPr>
          <p:nvPr/>
        </p:nvPicPr>
        <p:blipFill>
          <a:blip r:embed="rId2" cstate="print"/>
          <a:srcRect b="11905"/>
          <a:stretch>
            <a:fillRect/>
          </a:stretch>
        </p:blipFill>
        <p:spPr bwMode="auto">
          <a:xfrm>
            <a:off x="4876799" y="685800"/>
            <a:ext cx="4136023" cy="6172200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609600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ckwell" pitchFamily="18" charset="0"/>
                <a:ea typeface="+mj-ea"/>
                <a:cs typeface="+mj-cs"/>
              </a:rPr>
              <a:t>Systems Work Together…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257800" cy="5562600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 startAt="5"/>
            </a:pPr>
            <a:r>
              <a:rPr lang="en-US" dirty="0" smtClean="0">
                <a:latin typeface="Rockwell" pitchFamily="18" charset="0"/>
              </a:rPr>
              <a:t>Nervous and all the other systems </a:t>
            </a:r>
            <a:endParaRPr lang="en-US" dirty="0" smtClean="0">
              <a:latin typeface="Rockwell" pitchFamily="18" charset="0"/>
            </a:endParaRP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>
                <a:latin typeface="Rockwell" pitchFamily="18" charset="0"/>
              </a:rPr>
              <a:t>The brain controls voluntary and involuntary muscle movement through electrical signals.</a:t>
            </a:r>
          </a:p>
          <a:p>
            <a:pPr marL="1314450" lvl="2" indent="-514350"/>
            <a:r>
              <a:rPr lang="en-US" dirty="0" smtClean="0">
                <a:latin typeface="Rockwell" pitchFamily="18" charset="0"/>
              </a:rPr>
              <a:t>Voluntary – walking, swimming, reading</a:t>
            </a:r>
          </a:p>
          <a:p>
            <a:pPr marL="1314450" lvl="2" indent="-514350"/>
            <a:r>
              <a:rPr lang="en-US" dirty="0" smtClean="0">
                <a:latin typeface="Rockwell" pitchFamily="18" charset="0"/>
              </a:rPr>
              <a:t>Involuntary – breathing, digesting, heart beat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>
                <a:latin typeface="Rockwell" pitchFamily="18" charset="0"/>
              </a:rPr>
              <a:t>The signals are delivered through the spinal cord and nerves to tell the rest of the body what to do.  </a:t>
            </a:r>
            <a:endParaRPr lang="en-US" dirty="0">
              <a:latin typeface="Rockwell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Human Body Limit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97625" y="0"/>
            <a:ext cx="5141375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5400" b="1" dirty="0" smtClean="0">
                <a:latin typeface="Rockwell" pitchFamily="18" charset="0"/>
              </a:rPr>
              <a:t>SKELETAL SYSTEM </a:t>
            </a:r>
            <a:endParaRPr lang="en-US" sz="5400" b="1" dirty="0">
              <a:latin typeface="Rockwell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86" name="Picture 2" descr="Bone chart for memorizing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219200"/>
            <a:ext cx="3505200" cy="5337919"/>
          </a:xfrm>
          <a:prstGeom prst="rect">
            <a:avLst/>
          </a:prstGeom>
          <a:noFill/>
        </p:spPr>
      </p:pic>
      <p:pic>
        <p:nvPicPr>
          <p:cNvPr id="16388" name="Picture 4" descr="Skeletal Anatom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11486" y="1219200"/>
            <a:ext cx="3646714" cy="51054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5029200" y="4419600"/>
            <a:ext cx="1219200" cy="6858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solidFill>
                  <a:schemeClr val="tx1"/>
                </a:solidFill>
              </a:ln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4864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Rockwell" pitchFamily="18" charset="0"/>
              </a:rPr>
              <a:t>Structures:</a:t>
            </a:r>
          </a:p>
          <a:p>
            <a:pPr lvl="1"/>
            <a:r>
              <a:rPr lang="en-US" dirty="0" smtClean="0">
                <a:latin typeface="Rockwell" pitchFamily="18" charset="0"/>
              </a:rPr>
              <a:t>Bones		- Tendons 	</a:t>
            </a:r>
          </a:p>
          <a:p>
            <a:pPr lvl="1"/>
            <a:r>
              <a:rPr lang="en-US" dirty="0" smtClean="0">
                <a:latin typeface="Rockwell" pitchFamily="18" charset="0"/>
              </a:rPr>
              <a:t>Joints 		- Ligaments</a:t>
            </a:r>
          </a:p>
          <a:p>
            <a:pPr lvl="1"/>
            <a:r>
              <a:rPr lang="en-US" dirty="0" smtClean="0">
                <a:latin typeface="Rockwell" pitchFamily="18" charset="0"/>
              </a:rPr>
              <a:t>Cartilage 	</a:t>
            </a:r>
          </a:p>
          <a:p>
            <a:pPr lvl="1">
              <a:buNone/>
            </a:pPr>
            <a:r>
              <a:rPr lang="en-US" dirty="0" smtClean="0">
                <a:latin typeface="Rockwell" pitchFamily="18" charset="0"/>
              </a:rPr>
              <a:t>	</a:t>
            </a:r>
          </a:p>
          <a:p>
            <a:r>
              <a:rPr lang="en-US" dirty="0" smtClean="0">
                <a:latin typeface="Rockwell" pitchFamily="18" charset="0"/>
              </a:rPr>
              <a:t>Functions:</a:t>
            </a:r>
          </a:p>
          <a:p>
            <a:pPr lvl="1"/>
            <a:r>
              <a:rPr lang="en-US" dirty="0" smtClean="0">
                <a:latin typeface="Rockwell" pitchFamily="18" charset="0"/>
              </a:rPr>
              <a:t>Gives the body shape/support</a:t>
            </a:r>
          </a:p>
          <a:p>
            <a:pPr lvl="1"/>
            <a:r>
              <a:rPr lang="en-US" dirty="0" smtClean="0">
                <a:latin typeface="Rockwell" pitchFamily="18" charset="0"/>
              </a:rPr>
              <a:t>Allows for movement at the joints</a:t>
            </a:r>
          </a:p>
          <a:p>
            <a:pPr lvl="1"/>
            <a:r>
              <a:rPr lang="en-US" dirty="0" smtClean="0">
                <a:latin typeface="Rockwell" pitchFamily="18" charset="0"/>
              </a:rPr>
              <a:t>Protects vital organs </a:t>
            </a:r>
          </a:p>
          <a:p>
            <a:pPr lvl="1"/>
            <a:r>
              <a:rPr lang="en-US" dirty="0" smtClean="0">
                <a:latin typeface="Rockwell" pitchFamily="18" charset="0"/>
              </a:rPr>
              <a:t>Creates blood cells </a:t>
            </a:r>
          </a:p>
          <a:p>
            <a:pPr lvl="1"/>
            <a:endParaRPr lang="en-US" dirty="0">
              <a:latin typeface="Rockwell" pitchFamily="18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334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ckwell" pitchFamily="18" charset="0"/>
                <a:ea typeface="+mj-ea"/>
                <a:cs typeface="+mj-cs"/>
              </a:rPr>
              <a:t>SKELETAL SYSTEM </a:t>
            </a:r>
          </a:p>
        </p:txBody>
      </p:sp>
      <p:pic>
        <p:nvPicPr>
          <p:cNvPr id="5" name="Picture 2" descr="Musculoskeletal Anatomy Tips"/>
          <p:cNvPicPr>
            <a:picLocks noChangeAspect="1" noChangeArrowheads="1"/>
          </p:cNvPicPr>
          <p:nvPr/>
        </p:nvPicPr>
        <p:blipFill>
          <a:blip r:embed="rId2" cstate="print"/>
          <a:srcRect l="12281" t="9357" r="14035"/>
          <a:stretch>
            <a:fillRect/>
          </a:stretch>
        </p:blipFill>
        <p:spPr bwMode="auto">
          <a:xfrm>
            <a:off x="5562600" y="1166586"/>
            <a:ext cx="2865120" cy="26434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ckwell" pitchFamily="18" charset="0"/>
                <a:ea typeface="+mj-ea"/>
                <a:cs typeface="+mj-cs"/>
              </a:rPr>
              <a:t>MUSCULAR SYSTEM </a:t>
            </a:r>
          </a:p>
        </p:txBody>
      </p:sp>
      <p:pic>
        <p:nvPicPr>
          <p:cNvPr id="6146" name="Picture 2" descr="https://bicarlsen.files.wordpress.com/2013/07/muscle_system_feature.jpeg?w=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19200"/>
            <a:ext cx="7086600" cy="5314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Anatomy - hilarious and kinda creepy!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066800"/>
            <a:ext cx="3048000" cy="5398575"/>
          </a:xfrm>
          <a:prstGeom prst="rect">
            <a:avLst/>
          </a:prstGeom>
          <a:noFill/>
        </p:spPr>
      </p:pic>
      <p:pic>
        <p:nvPicPr>
          <p:cNvPr id="5122" name="Picture 2" descr="http://www.faqs.org/photos/the-muscular-system-workings-how-the-muscular-system-functions-245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914400"/>
            <a:ext cx="2514600" cy="2514600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ckwell" pitchFamily="18" charset="0"/>
                <a:ea typeface="+mj-ea"/>
                <a:cs typeface="+mj-cs"/>
              </a:rPr>
              <a:t>MUSCULAR SYSTEM 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895600" y="1066800"/>
            <a:ext cx="4495800" cy="3429000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Rockwell" pitchFamily="18" charset="0"/>
              </a:rPr>
              <a:t>Structures:</a:t>
            </a:r>
          </a:p>
          <a:p>
            <a:pPr lvl="1"/>
            <a:r>
              <a:rPr lang="en-US" sz="2000" dirty="0" smtClean="0">
                <a:latin typeface="Rockwell" pitchFamily="18" charset="0"/>
              </a:rPr>
              <a:t>Muscles</a:t>
            </a:r>
          </a:p>
          <a:p>
            <a:pPr lvl="1"/>
            <a:r>
              <a:rPr lang="en-US" sz="2000" dirty="0" smtClean="0">
                <a:latin typeface="Rockwell" pitchFamily="18" charset="0"/>
              </a:rPr>
              <a:t>Most organs</a:t>
            </a:r>
          </a:p>
          <a:p>
            <a:pPr lvl="2"/>
            <a:r>
              <a:rPr lang="en-US" sz="2000" dirty="0" smtClean="0">
                <a:latin typeface="Rockwell" pitchFamily="18" charset="0"/>
              </a:rPr>
              <a:t>Heart, stomach, intestines, brain, tongue, diaphragm, etc. </a:t>
            </a:r>
          </a:p>
          <a:p>
            <a:pPr lvl="1">
              <a:buNone/>
            </a:pPr>
            <a:endParaRPr lang="en-US" sz="800" dirty="0" smtClean="0">
              <a:latin typeface="Rockwell" pitchFamily="18" charset="0"/>
            </a:endParaRPr>
          </a:p>
          <a:p>
            <a:r>
              <a:rPr lang="en-US" sz="2400" dirty="0" smtClean="0">
                <a:latin typeface="Rockwell" pitchFamily="18" charset="0"/>
              </a:rPr>
              <a:t>Functions:</a:t>
            </a:r>
          </a:p>
          <a:p>
            <a:pPr lvl="1"/>
            <a:r>
              <a:rPr lang="en-US" sz="2000" dirty="0" smtClean="0">
                <a:latin typeface="Rockwell" pitchFamily="18" charset="0"/>
              </a:rPr>
              <a:t>Allows the body to move </a:t>
            </a:r>
          </a:p>
          <a:p>
            <a:pPr lvl="1"/>
            <a:r>
              <a:rPr lang="en-US" sz="2000" dirty="0" smtClean="0">
                <a:latin typeface="Rockwell" pitchFamily="18" charset="0"/>
              </a:rPr>
              <a:t>Gives body shape and strength </a:t>
            </a:r>
            <a:endParaRPr lang="en-US" sz="2000" dirty="0">
              <a:latin typeface="Rockwell" pitchFamily="18" charset="0"/>
            </a:endParaRPr>
          </a:p>
        </p:txBody>
      </p:sp>
      <p:sp>
        <p:nvSpPr>
          <p:cNvPr id="5124" name="AutoShape 4" descr="data:image/jpeg;base64,/9j/4AAQSkZJRgABAQAAAQABAAD/2wCEAAkGBxQSEBQUExIUFBAXGBQVGRQXFBgYFRYYFxUYFhUXFhQYHSkgGB0lHBcWITEhJSkrLi4uFx8zODMsNygtMCsBCgoKDg0OGxAQGzEmICYsLC8vLDcsLCwsNjQ0LCwsNCwvLC0yNCwsLCwsLCwsLC8sLCwsLCwsLCwsLCwsLCwsLP/AABEIAN8A4gMBIgACEQEDEQH/xAAcAAEAAQUBAQAAAAAAAAAAAAAABgIDBAUHAQj/xAA/EAACAQIDBgQDBQYGAQUAAAABAgADEQQSIQUGMUFRYRMicYEHkaEyQrHB8BQjM1JignKSotHh8UMXJLLCw//EABoBAQADAQEBAAAAAAAAAAAAAAADBAUCAQb/xAAsEQACAgEEAAMHBQEAAAAAAAAAAQIDEQQSITETIlEUMkFhgcHwBXGRodEz/9oADAMBAAIRAxEAPwDuMREAREQBERAEREAREQBERAEREAREQBERAEREAREQBERAEREAREQBERAEREA0+09uClUCgXI+2uobKbWdeoGt/wDuZNHa9JhfOAOpIt/mGg95k4rCpUFnRWHcXt3HSRPau59MMTTWqUa5OSpmZTblTqGxHPiTI3uXJNHZLCfBMKbhgCCCDwINwfQyqcj2bthsHVK0q7EBiGSrTZQ39LI2qN3Nr26Sf7M3no1AgcilUcAqrNowP2SrcDfkDY+sRsT7PbaHDrlG9iIkhAIiIAiIgCIiAImk3g3kTC+UKatYi+RTaw6s3IexmPsfeJ69PxBSXQkFcxuLdGtr8pG7YJ4bJvAs2b8cEjiYeD2ilQ5dVf8AlbQ+o5H2mZO00+UQtYERE9AiIgCIiAIiIAiIgCIiAIiIAiIgGq2lu7hsQxarRVnIALaqxA4AlSCbd5zjeDd44PEhSXqYWr/DF/MthrSueJA1HUA6GxnXJg7a2WmJotSqcG4MPtIw1VlPIgyOcFJYJ6L3XNP4HP8ADbafCIGoYg1aXDwKyklOoDD7Ptp2kh2Tv9h6thUVqLdT5qf+deHqwAkD2liK9Cv+zY2lTqMP4de2V6icARUHHvc3HOavEtlbyMUbo17H0J1+sqeLODwa60lN0Nz79Ud7pVAwDKQynUEG4I6gjjKpy7dOrj6K+ItMvTv5qRUqrDqp+63e2vO+k6HgdrUqpCq1qlrmk3lqDrdDqbdRcd5bhZuRkX0OuWE8ozoiJIQCYW1NqUsOmaq4UchzJ7CZsg3xLp2Wm4Pm1uCRYhSCNOI1NrjrrytxZJxjlE+nrjZYoyIzgazu9WqR41Vg7HXMjEEC4A1tqLAgXAtMQbbr02DrVYZT9ngvHUZBoPlL9HbRohlFJdQvA5eQI0twv+AmRhcGlRBXKM7OwGXTIhtdnN+QsbcdbaTNxnk3pS2+WS4+BPWdKqq32X43HEHkRNtga+emrHjqD0uCVa3uDOWNvB4dTiSt9LnW3UzoOzaxGBVyLFgXt2qMWA+TCWqG02Yl1eEv3NyrA8Deezkm8u26dKuoCZAVFyhKXc300I14c5awW9LqVNN8SxzWsXZl0te4YkcCPnJvFXoPZW47kzsESM4Le+l/5LheHigXX+8D7Prw9JJKVQMAykMp1BBuCOoI4zuMk+ivKDj2VRETo5EREAREQBERAEREAREQBERAMDbOx6OKp+HXQOvEcmU/zIw1U9xOd7U3JxeGbNh2XFURqFcAVlHto/qLH+mdTicShGXZNVfOv3WcYp70YgVCpZqRpjVNQMwHB+9uRlZ2l+1sGNhbUWNiGHMdD6ToO9u7IxS56eVcSosCfsuv8jka+h1tr1M5LtLAVaFUqab0q3HIRo3dSNGHcSnbCS/Y2NJdXNZ4z6fnZM8NvfisKuV0GJTkxYrUX/EwBzDva/Uymrv7i2e1KnQt0yu/zOZfwEhR28xFmBuOP/M2OwtroXK5SGI6a9/bgfYzh2WJYyTQ0unbbcSYbM+JQDBcXR8IE28ZCWpg/wBSnzKPn8tZn787OxFXJWw6JXRUYeHcZvMQc6EmzXAGl7+UWveQDaRGVkYWuOPflw/Ef7y5sXfrFYZFoqaT01UZPERiwHNQysLgG9hbQe0ljbvi4zK1ujdVinT/AGanG169SwekV1PEWOhsePAi1rSR7Kq4cUPCe4YHi3PUk68OZ+cwNoY18QfGqBEqFkYhBYeY5Pskk65dTfiZjbTqBXP9AQkf1MdB6yBPD4Ls6YzhmfDJfsXc5MXV8aqb0UIXIOFQixIP9AJt3sffotWirKVYAqRYg8COkhfw02yjUTQLAVQWqKpPmZW1a3WzZuHIrNhtze9aTFKKeLUGhObKgPMXsSSPS3eXYyhCGWYUqbrLXCKzgwa3w2w71Az1axUEkUwVC26EkFvcEe03e1t3KVXCfs6gU1Ufuyo+ww4HvfW/W59ZDK2/OMBGmFAJsFIa/G3895ssD8RNctbDsWHOiyuPcMRl+Znkba2SWaTUxxkg9Zq2EdqdVbZTZhxAPIg8wRqDzHcG212Nth6fnw9TLzNPjTbvk5e0x9+95RiiuSh4ZW4zMwLOp+4yjQC+o1Nj7yF0alSkwqUySoOq317yB9+Vl2MW4eeP0PofYG2VxVLMPK40dL3Kn8weRmznHt2d5EVvEUfvMvC9r8yLcDw/6nXMLXFSmjjgyqwvxswuPxlqqzcuezL1FPhy46LsRElK4iIgCIiAIiIAiIgCIiAIiIAmv23saliqeSqOBurjR0b+ZG5H6HnebCIayeptPKIJiNyawPkqUntoC4Km3Q2Vr/gekhu2tjeDXsVCOtwyKbqdLhl6Cx7ces7bOYb1VAdqVARey01sO6qZV1EVGGUaf6fZOd2G/maXD4W68bE8v+JivstXcLlucwsBoSb8ul5uMfTSmPKf7ek1uAqZ69IKb+Yaeh6fr85RjnPBuz2uOWbXG7vPRSzDyeGpNQsAGcHRLcep/wCpHa2CdgcxDsxLudQL8gCemkk+3Ns/tFUhb+Alwv8AVbTMf1wmsBUDUA/KdSkk+CKqmbgnY+TViiRY2TMtrX5W4W9JkJtM5SD9NfrMlbObAWFtbTUbScLw4nTQa+365wlu7E5qpcGFiNo3qam4BJtx19ZtqO21y20A6Cw+dpqsPs0mquZSSbWpoOJPAaasZKBuZVaxfCMByVRb55Tx7t9JP4Weij7XjiTIzjK3iHyrf8J5hNnVCQlNc9ZzwUEsfbh7nQSd7E+Hbu+auPAojhTVr1W9TqFHzPpJ/sjYlDCi1GkqE8W1Lt/idrsfS8khTJ9le7WQSxHl/wBEI3Y+GuQipiiL6E0VNweztYe4F79bcekCIlmMVHozJzlN5YiInRwIiIAiIgCIiAIiIAiIgCIiAIiIAnGfiHjmobTqtluCKZ42uPDQDhyupnZpzX4o4VFxFCswUko6EMAR5TdGKnQ2zv7gSG9ZiXNDLFuPVY+/2IDitteJc31P6tNlu7haqpXxLKQqJZSRY5nITNr0DE+wl/D4BEpl1onw7AvUsV4myqt+Nzz1AF+ky8fjKnhCl+0AUcqg0yLpYagMftNy5yisI32pyxhrh8/4XNnUQKN+ZF/b9dZQz0hxH+rSaXaD16KXemAh4BTm48CUOqg8Rcc5rRtSq9sqNpfhw16ziNbOrNQl0SXGYxUp2Gl9bWt9JpMB+9qFz9hdB3P6/KY3gVKhs1xebzYGzWrVaWHTQniR91Rq7n0HzNhzkqjjhFKU85k+id/DrZAs2JcatdKd+SjR2HqdPRe8m8tYagtNFRBZFAUDoALAS7NCMdqwYVk98nIRETo4EREAREQBERAEREAREQBERAEREAREQBERAE518USq18MzEgBanDuVJP0+s6LIB8T0BfD3AOlU6gfdy6a9cx+Uiu9xlvQ/94/nwIrs3FKQ9QN5xcAciCbG45jQadpbVk8NsW6pmDimtK3kepbNmZeGXLqRzItznuMVWRqjIpJNly+SwUAE+W3Gw4zxlRdnowQlDWa+YA2ZUHP3PSUFjk+ge54ya3GYoNmc1CKjEsbcCWN205cT25SnD01IGSq55+ZF09yL/WUVKPiHyLltrmtp6d57ikZFzliRzJnqI7H8DOOIVQdfUmdL3C2D4FI1ai2r1QNDxROKr2J4nvYcprNxNzgoXE4lAaxsyU2GlMcQzA/f4H+n1k9lqmrb5mY+r1O7yR6EREslAREQBERAEREAREQBERAEREAREQBI1tzfbD4Y5TnqMbgBADci19Se4mRvdtIUaIvopzFu6qLlffT2vOW7W20HbRaY4MGy3Iv3vILrdnCNDRaRXZcuiU4rfnFVD+5pU6S/13qP72KhfTWWk3v2gp1XD1BzGRlPsQ+nykQw9Zx9mqt+4lwCpmDNiUW3b/ciVPGnns1/YqMYUES6n8S6mazYRQeH8U/S6TdbN3+oOQKqtRJ+8fNT92Go9SAO851jcXQIAqVs3ZFtf14j6zW1MTQOiXU9WqH8L2+s7jfMjn+m0tcLH1PoOm4YAqQVIuCDcEHgQec55v8A1gcdRVj5FRrqb24ZgTbleRrdTfCrgG8NwKuFJuVBJdL8Wpa2IPHLz4i2t9r8QK6PiKVSk4dKtIOCOFr2B+h+UlssUq+Cjp9NKrUKMvnhmnxWEIGbMAGuQuthr16aTP2wpoYPD02GhvUtyJYnX5BZYwWeq1MWJUBb26Afon0M1m1tuGrUu2ttFB1sOQHQSouUbHCkvl+IvYasXbta1z+Qm63SwaVsbSRgGppmq5eRKWy37Bip9pE8M71Wsik9bc/+J0D4Z7O8PEVmqEeN4ahFB4U2a9Qjr5lQHpYdZJTDMkUtbd5GdEiImifPiIiAIiIAiIgCIiAIiIAiIgCIiAIiIBpN8NknE4VlUXqL50HUgEFfdSR6kTjtfYRJUo+UE8T90c2N+QsSR6zvs5v8RNjFBUemP3dYNw+7VOp9nsffN1Ehujxks6a1xljJz1apS+dbrrZwNCL6Ej7vvMunjFI0K/SYuy8WeP3hof13lzH0UVfEU2UWzLyF+YHTtylLh8H0ClKKynwXKla8sVH7S2GUi+nt/wASxXYAaE/MxtOvHMgYlWUKU1F7G9tDr0l/Bg5ba5QxIuSQM2XMBfgL62HNiec02FqEt+c2WHxmhX0b8j/9flDT6EJxeJMmOxanh4OtWJyhVKg92sNO9tP7pH8eSUTIoW41trc9yfeZe1sX/wCxw9EHyteo3c/dv8x8pstkYRa1PLwI1+lx8wfrPMYR5CSk3J9fiMfc9qilnszlCDY6ixHDXrYiSHae0QmLwVUaN4nhnulVlQjvxv6gTAwmKFJrDkCrDqL6frtPN7xYUqqC4plKntoyn0uB851GXJQ1NeLPkzqkSilUDKGGoIBB7EXErmkYgiIgCIiAIiIAiIgCIiAIiIAiIgCIiAJj4/BrWpNTcXRhY9exHQg2I9JkRAPnzezZdTBYhrjS9iQNDfVWHZuPY3E0tas9Q5QCb6WHSd3362GuIw5Yi7IDfqU4t7j7Q9D1nGKuEqUXKt9pNQw5gcGHt+fSUbI7JGzpbfFhhvknmwdycNjsFSq0y2HrgZKmQA0y6DKWakdBcWbylftTX474T4rXw8Rh3/xB6d/kHtN/8Kto5zXTrlqWHAGwBPuCvynQpZjGMlkoTtsrk45Pm7bu7WKwLD9pp5aZ4VVOakx6Zhqp7EAm0s4Sqga7dLceosePafSWJw6VEZKiK9NhZlYAqw6EHQyA7Y+E2GqEmhVqUCfu/wASmPRWIb2zTiVPOUT1axYxM5pjcQtqYDAqt148mN/XjJNs/EvTWnVXUZfDcdVGYKe5BA9ifbLHwWYnz44ZeeXDkE+hNU2+spxOzzg3qUCS3hm6M1rupVWVj7kqe4Mitg0slvS3RlLYnksti1ermH3hb6SSUl8XAllXO9IMrJ/PT4lfXKdO4kI2kDTqBk1QgEL07CTLc/EGm7Le9OogZT3XlbrZjf0kEOy1rFurWFyiV7m4xKmDpZGzBB4dzxsui375ct+83c53upjlwuOqUDpRrHynkrqxVR/cCB626zok0Kpbonz+or2TaEREkIRERAEREAREQBERAEREAREQBERAERPIB7Od7ybthnZFsHQZ6fQ0yfsEcwp09LToc1e26etOoLXVsrE8kfRtfUL9ZFdDdEmpm4S4OXbhVzhtpKh0V7pb1Hk1+Y9p2ac42zs5Hrq1NHLqSQ1renHW4OvDl3k32bj84CuMtS3QgNbiVv8AhOKZY4ZNqluamjYRPIlgpns5/wDEyllq0altGp1FJ/wMrAf6m+s6BI5v7sw18G+QXqU/3qjrYEOvupbTraR2x3QaLGks8O6MmcyxID0kbnqPcG35fSbTdnFg3BNijBx6N5XA7Avf+6RnAYy6lL8DmHuNfreebIxmTFgcmDU792BI+oX5ShFYZ9FfJSgSvGWauwPA5h88pnRN28ca2HUsb1FJRz1K8/cFW95y/aGItWRuTZT87qfw+knG49XzV15Dwm92zqf/AICSadtTx6mbrIqVO70JZERL5jiIiAIiIAiW3rgWvz0vY2+cuTxNPoYERE9AiIgHkXgygmAVXi8tlpTngF28XlnPPPEgF+8wNqlmNJEJUs4JYWuFTzNxFuOUe8v+LNftXaC0aNSs3JSF9uNvU/gJFbLbE7rWZEE3u2jRWtdBkr6h8psoPI3HE2m03Qx9TFFMhdqdNgz1W4C33FNvMT9Ade8S3R3dbaGIavXv+zBiTxHiuTcop45ep9hzt16hkpqERVRFFgqgBQOgA0Eirqy9zLl10Yx8OK+pm5p7mmJ40ePLRQMu8XmMK0qFWAcU+IWyxgdo3QZaFYGoo5A3tUUdgdbcg4Ej+M0IZeIIYHve/wDtOz7/AG7wx+Fyj+NTOemeptZkv/UPqF6TjGIwVVCEYcdAe44qehFjp2lSyvEsmvp9Rur2vsk1WutSnSqfdJAbsHNj8rtJ7uJ/ErHn4dAH/Ferec/2NsV/Cq0n0DLdT0JGh9mCn3kh2TWugNSr4OGrpT8Q6+IxQszUksLDN4lmN7gLYatdeINRnlnlqlKvYvUl+O3m1K4en4zDTNe1O/YgEt7C3eRvaO3No5vK9JD/ACKg/wD0UmbDE76YakuSillGgtlFh6XkE2vvBncspAHrc+5E8ssk+mTaeiEffh/PL/jpE53Z3wqVG8OuFNTlZSjHrobq3sR6SWJjCfuN7kThlHeU51ZvtKeIFyf16iZ2L34xVTRSwT1tb/L+ZnsbLEV7tNW5Zjwddxe2adI2qMqn+W5Zj/aBearaO2ale1LDXQkgPWIAyLxYqOtuvynMdl1cTXa9GlWrsb3ZBamOoNY2RfTNeSsbv7UNMhWoUtD5fEOa54jyoR7luPHrJE7JFeUaodG52nt0UkZswZbikq3v5V0J7k6n0WSfZWK8WhTfmyi/rwb6gzhOydp1FJDLoLqab3BGvmDaaMTzNtR2nT9xtqAjwTwIzoDxH8y/np0Y84rlieGd205q3Lv7EyiU3noMtFAqiIgFJltpcMoYQC0TKCZUwlBWAUlpbZpdKSk04BH9ptihUvSWm9P+V2K2NrcgbjnNPtfB4zFlVrpTWivFKdQjPbkTl0XsNe8mxpTw0ZG64t5ZJ4ssGjwhdEVFpqiKLBVOgHaZK1n5ibLwJT4EkIzCFUz3xjMs4eUnDwCwMRKxi542GlpsHAL37YOs0229m0awLZR4mhNjbNbh2zdD2AOkzm2dfmZZqbFJ+8w9J41nhnsZOLyjUYrH0ygymzqLZSuVj6jl158JF8ft1adNkNgCScoF1uSSTlYkA3PKSvG7l+KbnEVh6ZPzUzF/9Okvc16p9fDP4rInUWPaPU5dnaoT4YYm/wBwE/RRM2hu7jan2aFT+4BPq5E6nT3QYCwxNa3S6j8Fl5N1SP8Az1T/AHf8QqUdPWS+CIFs74eYptalelRHY+Iw/tAC/wCqTTYu5ODo2NQnE1OtU3QelIeX/NebBN3Lf+Rz/dMhNhAfeb5ztQiiCVspdm3p4hQABYAaADQD0EuDEDrNSNj9z856djA8z8zOyM02/OysPUXxM6U8X923Gryysq3J6Zrac9NJGNnUK9B6T5bPmW1MMpcm+oCqTra1+WknL7r0mYMc2YaBg7Ajn1mRsrd6lh2LUw2YjLmZ2c200BYkgaDTtIZ1uTLVd6hDHP2N1mlxDLCrL6CTFUriexAKTPCJUYgForKcsvESkiAWssZZctFoBbyzzLLtp5aAW8sZZctFoBayzzJL1otALPhx4cvWi0As+HHhy9aLQC1kjJLtotALeSMku2i0At5Z7lldotAKMs9yyq09tAKMs9tKrRaAeAStRPAJUIB7ERAP/9k="/>
          <p:cNvSpPr>
            <a:spLocks noChangeAspect="1" noChangeArrowheads="1"/>
          </p:cNvSpPr>
          <p:nvPr/>
        </p:nvSpPr>
        <p:spPr bwMode="auto">
          <a:xfrm>
            <a:off x="155575" y="-1790700"/>
            <a:ext cx="38004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6" name="AutoShape 6" descr="data:image/jpeg;base64,/9j/4AAQSkZJRgABAQAAAQABAAD/2wCEAAkGBxQSEBQUExIUFBAXGBQVGRQXFBgYFRYYFxUYFhUXFhQYHSkgGB0lHBcWITEhJSkrLi4uFx8zODMsNygtMCsBCgoKDg0OGxAQGzEmICYsLC8vLDcsLCwsNjQ0LCwsNCwvLC0yNCwsLCwsLCwsLC8sLCwsLCwsLCwsLCwsLCwsLP/AABEIAN8A4gMBIgACEQEDEQH/xAAcAAEAAQUBAQAAAAAAAAAAAAAABgIDBAUHAQj/xAA/EAACAQIDBgQDBQYGAQUAAAABAgADEQQSIQUGMUFRYRMicYEHkaEyQrHB8BQjM1JignKSotHh8UMXJLLCw//EABoBAQADAQEBAAAAAAAAAAAAAAADBAUCAQb/xAAsEQACAgEEAAMHBQEAAAAAAAAAAQIDEQQSITETIlEUMkFhgcHwBXGRodEz/9oADAMBAAIRAxEAPwDuMREAREQBERAEREAREQBERAEREAREQBERAEREAREQBERAEREAREQBERAEREA0+09uClUCgXI+2uobKbWdeoGt/wDuZNHa9JhfOAOpIt/mGg95k4rCpUFnRWHcXt3HSRPau59MMTTWqUa5OSpmZTblTqGxHPiTI3uXJNHZLCfBMKbhgCCCDwINwfQyqcj2bthsHVK0q7EBiGSrTZQ39LI2qN3Nr26Sf7M3no1AgcilUcAqrNowP2SrcDfkDY+sRsT7PbaHDrlG9iIkhAIiIAiIgCIiAImk3g3kTC+UKatYi+RTaw6s3IexmPsfeJ69PxBSXQkFcxuLdGtr8pG7YJ4bJvAs2b8cEjiYeD2ilQ5dVf8AlbQ+o5H2mZO00+UQtYERE9AiIgCIiAIiIAiIgCIiAIiIAiIgGq2lu7hsQxarRVnIALaqxA4AlSCbd5zjeDd44PEhSXqYWr/DF/MthrSueJA1HUA6GxnXJg7a2WmJotSqcG4MPtIw1VlPIgyOcFJYJ6L3XNP4HP8ADbafCIGoYg1aXDwKyklOoDD7Ptp2kh2Tv9h6thUVqLdT5qf+deHqwAkD2liK9Cv+zY2lTqMP4de2V6icARUHHvc3HOavEtlbyMUbo17H0J1+sqeLODwa60lN0Nz79Ud7pVAwDKQynUEG4I6gjjKpy7dOrj6K+ItMvTv5qRUqrDqp+63e2vO+k6HgdrUqpCq1qlrmk3lqDrdDqbdRcd5bhZuRkX0OuWE8ozoiJIQCYW1NqUsOmaq4UchzJ7CZsg3xLp2Wm4Pm1uCRYhSCNOI1NrjrrytxZJxjlE+nrjZYoyIzgazu9WqR41Vg7HXMjEEC4A1tqLAgXAtMQbbr02DrVYZT9ngvHUZBoPlL9HbRohlFJdQvA5eQI0twv+AmRhcGlRBXKM7OwGXTIhtdnN+QsbcdbaTNxnk3pS2+WS4+BPWdKqq32X43HEHkRNtga+emrHjqD0uCVa3uDOWNvB4dTiSt9LnW3UzoOzaxGBVyLFgXt2qMWA+TCWqG02Yl1eEv3NyrA8Deezkm8u26dKuoCZAVFyhKXc300I14c5awW9LqVNN8SxzWsXZl0te4YkcCPnJvFXoPZW47kzsESM4Le+l/5LheHigXX+8D7Prw9JJKVQMAykMp1BBuCOoI4zuMk+ivKDj2VRETo5EREAREQBERAEREAREQBERAMDbOx6OKp+HXQOvEcmU/zIw1U9xOd7U3JxeGbNh2XFURqFcAVlHto/qLH+mdTicShGXZNVfOv3WcYp70YgVCpZqRpjVNQMwHB+9uRlZ2l+1sGNhbUWNiGHMdD6ToO9u7IxS56eVcSosCfsuv8jka+h1tr1M5LtLAVaFUqab0q3HIRo3dSNGHcSnbCS/Y2NJdXNZ4z6fnZM8NvfisKuV0GJTkxYrUX/EwBzDva/Uymrv7i2e1KnQt0yu/zOZfwEhR28xFmBuOP/M2OwtroXK5SGI6a9/bgfYzh2WJYyTQ0unbbcSYbM+JQDBcXR8IE28ZCWpg/wBSnzKPn8tZn787OxFXJWw6JXRUYeHcZvMQc6EmzXAGl7+UWveQDaRGVkYWuOPflw/Ef7y5sXfrFYZFoqaT01UZPERiwHNQysLgG9hbQe0ljbvi4zK1ujdVinT/AGanG169SwekV1PEWOhsePAi1rSR7Kq4cUPCe4YHi3PUk68OZ+cwNoY18QfGqBEqFkYhBYeY5Pskk65dTfiZjbTqBXP9AQkf1MdB6yBPD4Ls6YzhmfDJfsXc5MXV8aqb0UIXIOFQixIP9AJt3sffotWirKVYAqRYg8COkhfw02yjUTQLAVQWqKpPmZW1a3WzZuHIrNhtze9aTFKKeLUGhObKgPMXsSSPS3eXYyhCGWYUqbrLXCKzgwa3w2w71Az1axUEkUwVC26EkFvcEe03e1t3KVXCfs6gU1Ufuyo+ww4HvfW/W59ZDK2/OMBGmFAJsFIa/G3895ssD8RNctbDsWHOiyuPcMRl+Znkba2SWaTUxxkg9Zq2EdqdVbZTZhxAPIg8wRqDzHcG212Nth6fnw9TLzNPjTbvk5e0x9+95RiiuSh4ZW4zMwLOp+4yjQC+o1Nj7yF0alSkwqUySoOq317yB9+Vl2MW4eeP0PofYG2VxVLMPK40dL3Kn8weRmznHt2d5EVvEUfvMvC9r8yLcDw/6nXMLXFSmjjgyqwvxswuPxlqqzcuezL1FPhy46LsRElK4iIgCIiAIiIAiIgCIiAIiIAmv23saliqeSqOBurjR0b+ZG5H6HnebCIayeptPKIJiNyawPkqUntoC4Km3Q2Vr/gekhu2tjeDXsVCOtwyKbqdLhl6Cx7ces7bOYb1VAdqVARey01sO6qZV1EVGGUaf6fZOd2G/maXD4W68bE8v+JivstXcLlucwsBoSb8ul5uMfTSmPKf7ek1uAqZ69IKb+Yaeh6fr85RjnPBuz2uOWbXG7vPRSzDyeGpNQsAGcHRLcep/wCpHa2CdgcxDsxLudQL8gCemkk+3Ns/tFUhb+Alwv8AVbTMf1wmsBUDUA/KdSkk+CKqmbgnY+TViiRY2TMtrX5W4W9JkJtM5SD9NfrMlbObAWFtbTUbScLw4nTQa+365wlu7E5qpcGFiNo3qam4BJtx19ZtqO21y20A6Cw+dpqsPs0mquZSSbWpoOJPAaasZKBuZVaxfCMByVRb55Tx7t9JP4Weij7XjiTIzjK3iHyrf8J5hNnVCQlNc9ZzwUEsfbh7nQSd7E+Hbu+auPAojhTVr1W9TqFHzPpJ/sjYlDCi1GkqE8W1Lt/idrsfS8khTJ9le7WQSxHl/wBEI3Y+GuQipiiL6E0VNweztYe4F79bcekCIlmMVHozJzlN5YiInRwIiIAiIgCIiAIiIAiIgCIiAIiIAnGfiHjmobTqtluCKZ42uPDQDhyupnZpzX4o4VFxFCswUko6EMAR5TdGKnQ2zv7gSG9ZiXNDLFuPVY+/2IDitteJc31P6tNlu7haqpXxLKQqJZSRY5nITNr0DE+wl/D4BEpl1onw7AvUsV4myqt+Nzz1AF+ky8fjKnhCl+0AUcqg0yLpYagMftNy5yisI32pyxhrh8/4XNnUQKN+ZF/b9dZQz0hxH+rSaXaD16KXemAh4BTm48CUOqg8Rcc5rRtSq9sqNpfhw16ziNbOrNQl0SXGYxUp2Gl9bWt9JpMB+9qFz9hdB3P6/KY3gVKhs1xebzYGzWrVaWHTQniR91Rq7n0HzNhzkqjjhFKU85k+id/DrZAs2JcatdKd+SjR2HqdPRe8m8tYagtNFRBZFAUDoALAS7NCMdqwYVk98nIRETo4EREAREQBERAEREAREQBERAEREAREQBERAE518USq18MzEgBanDuVJP0+s6LIB8T0BfD3AOlU6gfdy6a9cx+Uiu9xlvQ/94/nwIrs3FKQ9QN5xcAciCbG45jQadpbVk8NsW6pmDimtK3kepbNmZeGXLqRzItznuMVWRqjIpJNly+SwUAE+W3Gw4zxlRdnowQlDWa+YA2ZUHP3PSUFjk+ge54ya3GYoNmc1CKjEsbcCWN205cT25SnD01IGSq55+ZF09yL/WUVKPiHyLltrmtp6d57ikZFzliRzJnqI7H8DOOIVQdfUmdL3C2D4FI1ai2r1QNDxROKr2J4nvYcprNxNzgoXE4lAaxsyU2GlMcQzA/f4H+n1k9lqmrb5mY+r1O7yR6EREslAREQBERAEREAREQBERAEREAREQBI1tzfbD4Y5TnqMbgBADci19Se4mRvdtIUaIvopzFu6qLlffT2vOW7W20HbRaY4MGy3Iv3vILrdnCNDRaRXZcuiU4rfnFVD+5pU6S/13qP72KhfTWWk3v2gp1XD1BzGRlPsQ+nykQw9Zx9mqt+4lwCpmDNiUW3b/ciVPGnns1/YqMYUES6n8S6mazYRQeH8U/S6TdbN3+oOQKqtRJ+8fNT92Go9SAO851jcXQIAqVs3ZFtf14j6zW1MTQOiXU9WqH8L2+s7jfMjn+m0tcLH1PoOm4YAqQVIuCDcEHgQec55v8A1gcdRVj5FRrqb24ZgTbleRrdTfCrgG8NwKuFJuVBJdL8Wpa2IPHLz4i2t9r8QK6PiKVSk4dKtIOCOFr2B+h+UlssUq+Cjp9NKrUKMvnhmnxWEIGbMAGuQuthr16aTP2wpoYPD02GhvUtyJYnX5BZYwWeq1MWJUBb26Afon0M1m1tuGrUu2ttFB1sOQHQSouUbHCkvl+IvYasXbta1z+Qm63SwaVsbSRgGppmq5eRKWy37Bip9pE8M71Wsik9bc/+J0D4Z7O8PEVmqEeN4ahFB4U2a9Qjr5lQHpYdZJTDMkUtbd5GdEiImifPiIiAIiIAiIgCIiAIiIAiIgCIiAIiIBpN8NknE4VlUXqL50HUgEFfdSR6kTjtfYRJUo+UE8T90c2N+QsSR6zvs5v8RNjFBUemP3dYNw+7VOp9nsffN1Ehujxks6a1xljJz1apS+dbrrZwNCL6Ej7vvMunjFI0K/SYuy8WeP3hof13lzH0UVfEU2UWzLyF+YHTtylLh8H0ClKKynwXKla8sVH7S2GUi+nt/wASxXYAaE/MxtOvHMgYlWUKU1F7G9tDr0l/Bg5ba5QxIuSQM2XMBfgL62HNiec02FqEt+c2WHxmhX0b8j/9flDT6EJxeJMmOxanh4OtWJyhVKg92sNO9tP7pH8eSUTIoW41trc9yfeZe1sX/wCxw9EHyteo3c/dv8x8pstkYRa1PLwI1+lx8wfrPMYR5CSk3J9fiMfc9qilnszlCDY6ixHDXrYiSHae0QmLwVUaN4nhnulVlQjvxv6gTAwmKFJrDkCrDqL6frtPN7xYUqqC4plKntoyn0uB851GXJQ1NeLPkzqkSilUDKGGoIBB7EXErmkYgiIgCIiAIiIAiIgCIiAIiIAiIgCIiAJj4/BrWpNTcXRhY9exHQg2I9JkRAPnzezZdTBYhrjS9iQNDfVWHZuPY3E0tas9Q5QCb6WHSd3362GuIw5Yi7IDfqU4t7j7Q9D1nGKuEqUXKt9pNQw5gcGHt+fSUbI7JGzpbfFhhvknmwdycNjsFSq0y2HrgZKmQA0y6DKWakdBcWbylftTX474T4rXw8Rh3/xB6d/kHtN/8Kto5zXTrlqWHAGwBPuCvynQpZjGMlkoTtsrk45Pm7bu7WKwLD9pp5aZ4VVOakx6Zhqp7EAm0s4Sqga7dLceosePafSWJw6VEZKiK9NhZlYAqw6EHQyA7Y+E2GqEmhVqUCfu/wASmPRWIb2zTiVPOUT1axYxM5pjcQtqYDAqt148mN/XjJNs/EvTWnVXUZfDcdVGYKe5BA9ifbLHwWYnz44ZeeXDkE+hNU2+spxOzzg3qUCS3hm6M1rupVWVj7kqe4Mitg0slvS3RlLYnksti1ermH3hb6SSUl8XAllXO9IMrJ/PT4lfXKdO4kI2kDTqBk1QgEL07CTLc/EGm7Le9OogZT3XlbrZjf0kEOy1rFurWFyiV7m4xKmDpZGzBB4dzxsui375ct+83c53upjlwuOqUDpRrHynkrqxVR/cCB626zok0Kpbonz+or2TaEREkIRERAEREAREQBERAEREAREQBERAERPIB7Od7ybthnZFsHQZ6fQ0yfsEcwp09LToc1e26etOoLXVsrE8kfRtfUL9ZFdDdEmpm4S4OXbhVzhtpKh0V7pb1Hk1+Y9p2ac42zs5Hrq1NHLqSQ1renHW4OvDl3k32bj84CuMtS3QgNbiVv8AhOKZY4ZNqluamjYRPIlgpns5/wDEyllq0altGp1FJ/wMrAf6m+s6BI5v7sw18G+QXqU/3qjrYEOvupbTraR2x3QaLGks8O6MmcyxID0kbnqPcG35fSbTdnFg3BNijBx6N5XA7Avf+6RnAYy6lL8DmHuNfreebIxmTFgcmDU792BI+oX5ShFYZ9FfJSgSvGWauwPA5h88pnRN28ca2HUsb1FJRz1K8/cFW95y/aGItWRuTZT87qfw+knG49XzV15Dwm92zqf/AICSadtTx6mbrIqVO70JZERL5jiIiAIiIAiW3rgWvz0vY2+cuTxNPoYERE9AiIgHkXgygmAVXi8tlpTngF28XlnPPPEgF+8wNqlmNJEJUs4JYWuFTzNxFuOUe8v+LNftXaC0aNSs3JSF9uNvU/gJFbLbE7rWZEE3u2jRWtdBkr6h8psoPI3HE2m03Qx9TFFMhdqdNgz1W4C33FNvMT9Ade8S3R3dbaGIavXv+zBiTxHiuTcop45ep9hzt16hkpqERVRFFgqgBQOgA0Eirqy9zLl10Yx8OK+pm5p7mmJ40ePLRQMu8XmMK0qFWAcU+IWyxgdo3QZaFYGoo5A3tUUdgdbcg4Ej+M0IZeIIYHve/wDtOz7/AG7wx+Fyj+NTOemeptZkv/UPqF6TjGIwVVCEYcdAe44qehFjp2lSyvEsmvp9Rur2vsk1WutSnSqfdJAbsHNj8rtJ7uJ/ErHn4dAH/Ferec/2NsV/Cq0n0DLdT0JGh9mCn3kh2TWugNSr4OGrpT8Q6+IxQszUksLDN4lmN7gLYatdeINRnlnlqlKvYvUl+O3m1K4en4zDTNe1O/YgEt7C3eRvaO3No5vK9JD/ACKg/wD0UmbDE76YakuSillGgtlFh6XkE2vvBncspAHrc+5E8ssk+mTaeiEffh/PL/jpE53Z3wqVG8OuFNTlZSjHrobq3sR6SWJjCfuN7kThlHeU51ZvtKeIFyf16iZ2L34xVTRSwT1tb/L+ZnsbLEV7tNW5Zjwddxe2adI2qMqn+W5Zj/aBearaO2ale1LDXQkgPWIAyLxYqOtuvynMdl1cTXa9GlWrsb3ZBamOoNY2RfTNeSsbv7UNMhWoUtD5fEOa54jyoR7luPHrJE7JFeUaodG52nt0UkZswZbikq3v5V0J7k6n0WSfZWK8WhTfmyi/rwb6gzhOydp1FJDLoLqab3BGvmDaaMTzNtR2nT9xtqAjwTwIzoDxH8y/np0Y84rlieGd205q3Lv7EyiU3noMtFAqiIgFJltpcMoYQC0TKCZUwlBWAUlpbZpdKSk04BH9ptihUvSWm9P+V2K2NrcgbjnNPtfB4zFlVrpTWivFKdQjPbkTl0XsNe8mxpTw0ZG64t5ZJ4ssGjwhdEVFpqiKLBVOgHaZK1n5ibLwJT4EkIzCFUz3xjMs4eUnDwCwMRKxi542GlpsHAL37YOs0229m0awLZR4mhNjbNbh2zdD2AOkzm2dfmZZqbFJ+8w9J41nhnsZOLyjUYrH0ygymzqLZSuVj6jl158JF8ft1adNkNgCScoF1uSSTlYkA3PKSvG7l+KbnEVh6ZPzUzF/9Okvc16p9fDP4rInUWPaPU5dnaoT4YYm/wBwE/RRM2hu7jan2aFT+4BPq5E6nT3QYCwxNa3S6j8Fl5N1SP8Az1T/AHf8QqUdPWS+CIFs74eYptalelRHY+Iw/tAC/wCqTTYu5ODo2NQnE1OtU3QelIeX/NebBN3Lf+Rz/dMhNhAfeb5ztQiiCVspdm3p4hQABYAaADQD0EuDEDrNSNj9z856djA8z8zOyM02/OysPUXxM6U8X923Gryysq3J6Zrac9NJGNnUK9B6T5bPmW1MMpcm+oCqTra1+WknL7r0mYMc2YaBg7Ajn1mRsrd6lh2LUw2YjLmZ2c200BYkgaDTtIZ1uTLVd6hDHP2N1mlxDLCrL6CTFUriexAKTPCJUYgForKcsvESkiAWssZZctFoBbyzzLLtp5aAW8sZZctFoBayzzJL1otALPhx4cvWi0As+HHhy9aLQC1kjJLtotALeSMku2i0At5Z7lldotAKMs9yyq09tAKMs9tKrRaAeAStRPAJUIB7ERAP/9k="/>
          <p:cNvSpPr>
            <a:spLocks noChangeAspect="1" noChangeArrowheads="1"/>
          </p:cNvSpPr>
          <p:nvPr/>
        </p:nvSpPr>
        <p:spPr bwMode="auto">
          <a:xfrm>
            <a:off x="155575" y="-1790700"/>
            <a:ext cx="38004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28" name="AutoShape 8" descr="data:image/jpeg;base64,/9j/4AAQSkZJRgABAQAAAQABAAD/2wCEAAkGBxQSEBQUExIUFBAXGBQVGRQXFBgYFRYYFxUYFhUXFhQYHSkgGB0lHBcWITEhJSkrLi4uFx8zODMsNygtMCsBCgoKDg0OGxAQGzEmICYsLC8vLDcsLCwsNjQ0LCwsNCwvLC0yNCwsLCwsLCwsLC8sLCwsLCwsLCwsLCwsLCwsLP/AABEIAN8A4gMBIgACEQEDEQH/xAAcAAEAAQUBAQAAAAAAAAAAAAAABgIDBAUHAQj/xAA/EAACAQIDBgQDBQYGAQUAAAABAgADEQQSIQUGMUFRYRMicYEHkaEyQrHB8BQjM1JignKSotHh8UMXJLLCw//EABoBAQADAQEBAAAAAAAAAAAAAAADBAUCAQb/xAAsEQACAgEEAAMHBQEAAAAAAAAAAQIDEQQSITETIlEUMkFhgcHwBXGRodEz/9oADAMBAAIRAxEAPwDuMREAREQBERAEREAREQBERAEREAREQBERAEREAREQBERAEREAREQBERAEREA0+09uClUCgXI+2uobKbWdeoGt/wDuZNHa9JhfOAOpIt/mGg95k4rCpUFnRWHcXt3HSRPau59MMTTWqUa5OSpmZTblTqGxHPiTI3uXJNHZLCfBMKbhgCCCDwINwfQyqcj2bthsHVK0q7EBiGSrTZQ39LI2qN3Nr26Sf7M3no1AgcilUcAqrNowP2SrcDfkDY+sRsT7PbaHDrlG9iIkhAIiIAiIgCIiAImk3g3kTC+UKatYi+RTaw6s3IexmPsfeJ69PxBSXQkFcxuLdGtr8pG7YJ4bJvAs2b8cEjiYeD2ilQ5dVf8AlbQ+o5H2mZO00+UQtYERE9AiIgCIiAIiIAiIgCIiAIiIAiIgGq2lu7hsQxarRVnIALaqxA4AlSCbd5zjeDd44PEhSXqYWr/DF/MthrSueJA1HUA6GxnXJg7a2WmJotSqcG4MPtIw1VlPIgyOcFJYJ6L3XNP4HP8ADbafCIGoYg1aXDwKyklOoDD7Ptp2kh2Tv9h6thUVqLdT5qf+deHqwAkD2liK9Cv+zY2lTqMP4de2V6icARUHHvc3HOavEtlbyMUbo17H0J1+sqeLODwa60lN0Nz79Ud7pVAwDKQynUEG4I6gjjKpy7dOrj6K+ItMvTv5qRUqrDqp+63e2vO+k6HgdrUqpCq1qlrmk3lqDrdDqbdRcd5bhZuRkX0OuWE8ozoiJIQCYW1NqUsOmaq4UchzJ7CZsg3xLp2Wm4Pm1uCRYhSCNOI1NrjrrytxZJxjlE+nrjZYoyIzgazu9WqR41Vg7HXMjEEC4A1tqLAgXAtMQbbr02DrVYZT9ngvHUZBoPlL9HbRohlFJdQvA5eQI0twv+AmRhcGlRBXKM7OwGXTIhtdnN+QsbcdbaTNxnk3pS2+WS4+BPWdKqq32X43HEHkRNtga+emrHjqD0uCVa3uDOWNvB4dTiSt9LnW3UzoOzaxGBVyLFgXt2qMWA+TCWqG02Yl1eEv3NyrA8Deezkm8u26dKuoCZAVFyhKXc300I14c5awW9LqVNN8SxzWsXZl0te4YkcCPnJvFXoPZW47kzsESM4Le+l/5LheHigXX+8D7Prw9JJKVQMAykMp1BBuCOoI4zuMk+ivKDj2VRETo5EREAREQBERAEREAREQBERAMDbOx6OKp+HXQOvEcmU/zIw1U9xOd7U3JxeGbNh2XFURqFcAVlHto/qLH+mdTicShGXZNVfOv3WcYp70YgVCpZqRpjVNQMwHB+9uRlZ2l+1sGNhbUWNiGHMdD6ToO9u7IxS56eVcSosCfsuv8jka+h1tr1M5LtLAVaFUqab0q3HIRo3dSNGHcSnbCS/Y2NJdXNZ4z6fnZM8NvfisKuV0GJTkxYrUX/EwBzDva/Uymrv7i2e1KnQt0yu/zOZfwEhR28xFmBuOP/M2OwtroXK5SGI6a9/bgfYzh2WJYyTQ0unbbcSYbM+JQDBcXR8IE28ZCWpg/wBSnzKPn8tZn787OxFXJWw6JXRUYeHcZvMQc6EmzXAGl7+UWveQDaRGVkYWuOPflw/Ef7y5sXfrFYZFoqaT01UZPERiwHNQysLgG9hbQe0ljbvi4zK1ujdVinT/AGanG169SwekV1PEWOhsePAi1rSR7Kq4cUPCe4YHi3PUk68OZ+cwNoY18QfGqBEqFkYhBYeY5Pskk65dTfiZjbTqBXP9AQkf1MdB6yBPD4Ls6YzhmfDJfsXc5MXV8aqb0UIXIOFQixIP9AJt3sffotWirKVYAqRYg8COkhfw02yjUTQLAVQWqKpPmZW1a3WzZuHIrNhtze9aTFKKeLUGhObKgPMXsSSPS3eXYyhCGWYUqbrLXCKzgwa3w2w71Az1axUEkUwVC26EkFvcEe03e1t3KVXCfs6gU1Ufuyo+ww4HvfW/W59ZDK2/OMBGmFAJsFIa/G3895ssD8RNctbDsWHOiyuPcMRl+Znkba2SWaTUxxkg9Zq2EdqdVbZTZhxAPIg8wRqDzHcG212Nth6fnw9TLzNPjTbvk5e0x9+95RiiuSh4ZW4zMwLOp+4yjQC+o1Nj7yF0alSkwqUySoOq317yB9+Vl2MW4eeP0PofYG2VxVLMPK40dL3Kn8weRmznHt2d5EVvEUfvMvC9r8yLcDw/6nXMLXFSmjjgyqwvxswuPxlqqzcuezL1FPhy46LsRElK4iIgCIiAIiIAiIgCIiAIiIAmv23saliqeSqOBurjR0b+ZG5H6HnebCIayeptPKIJiNyawPkqUntoC4Km3Q2Vr/gekhu2tjeDXsVCOtwyKbqdLhl6Cx7ces7bOYb1VAdqVARey01sO6qZV1EVGGUaf6fZOd2G/maXD4W68bE8v+JivstXcLlucwsBoSb8ul5uMfTSmPKf7ek1uAqZ69IKb+Yaeh6fr85RjnPBuz2uOWbXG7vPRSzDyeGpNQsAGcHRLcep/wCpHa2CdgcxDsxLudQL8gCemkk+3Ns/tFUhb+Alwv8AVbTMf1wmsBUDUA/KdSkk+CKqmbgnY+TViiRY2TMtrX5W4W9JkJtM5SD9NfrMlbObAWFtbTUbScLw4nTQa+365wlu7E5qpcGFiNo3qam4BJtx19ZtqO21y20A6Cw+dpqsPs0mquZSSbWpoOJPAaasZKBuZVaxfCMByVRb55Tx7t9JP4Weij7XjiTIzjK3iHyrf8J5hNnVCQlNc9ZzwUEsfbh7nQSd7E+Hbu+auPAojhTVr1W9TqFHzPpJ/sjYlDCi1GkqE8W1Lt/idrsfS8khTJ9le7WQSxHl/wBEI3Y+GuQipiiL6E0VNweztYe4F79bcekCIlmMVHozJzlN5YiInRwIiIAiIgCIiAIiIAiIgCIiAIiIAnGfiHjmobTqtluCKZ42uPDQDhyupnZpzX4o4VFxFCswUko6EMAR5TdGKnQ2zv7gSG9ZiXNDLFuPVY+/2IDitteJc31P6tNlu7haqpXxLKQqJZSRY5nITNr0DE+wl/D4BEpl1onw7AvUsV4myqt+Nzz1AF+ky8fjKnhCl+0AUcqg0yLpYagMftNy5yisI32pyxhrh8/4XNnUQKN+ZF/b9dZQz0hxH+rSaXaD16KXemAh4BTm48CUOqg8Rcc5rRtSq9sqNpfhw16ziNbOrNQl0SXGYxUp2Gl9bWt9JpMB+9qFz9hdB3P6/KY3gVKhs1xebzYGzWrVaWHTQniR91Rq7n0HzNhzkqjjhFKU85k+id/DrZAs2JcatdKd+SjR2HqdPRe8m8tYagtNFRBZFAUDoALAS7NCMdqwYVk98nIRETo4EREAREQBERAEREAREQBERAEREAREQBERAE518USq18MzEgBanDuVJP0+s6LIB8T0BfD3AOlU6gfdy6a9cx+Uiu9xlvQ/94/nwIrs3FKQ9QN5xcAciCbG45jQadpbVk8NsW6pmDimtK3kepbNmZeGXLqRzItznuMVWRqjIpJNly+SwUAE+W3Gw4zxlRdnowQlDWa+YA2ZUHP3PSUFjk+ge54ya3GYoNmc1CKjEsbcCWN205cT25SnD01IGSq55+ZF09yL/WUVKPiHyLltrmtp6d57ikZFzliRzJnqI7H8DOOIVQdfUmdL3C2D4FI1ai2r1QNDxROKr2J4nvYcprNxNzgoXE4lAaxsyU2GlMcQzA/f4H+n1k9lqmrb5mY+r1O7yR6EREslAREQBERAEREAREQBERAEREAREQBI1tzfbD4Y5TnqMbgBADci19Se4mRvdtIUaIvopzFu6qLlffT2vOW7W20HbRaY4MGy3Iv3vILrdnCNDRaRXZcuiU4rfnFVD+5pU6S/13qP72KhfTWWk3v2gp1XD1BzGRlPsQ+nykQw9Zx9mqt+4lwCpmDNiUW3b/ciVPGnns1/YqMYUES6n8S6mazYRQeH8U/S6TdbN3+oOQKqtRJ+8fNT92Go9SAO851jcXQIAqVs3ZFtf14j6zW1MTQOiXU9WqH8L2+s7jfMjn+m0tcLH1PoOm4YAqQVIuCDcEHgQec55v8A1gcdRVj5FRrqb24ZgTbleRrdTfCrgG8NwKuFJuVBJdL8Wpa2IPHLz4i2t9r8QK6PiKVSk4dKtIOCOFr2B+h+UlssUq+Cjp9NKrUKMvnhmnxWEIGbMAGuQuthr16aTP2wpoYPD02GhvUtyJYnX5BZYwWeq1MWJUBb26Afon0M1m1tuGrUu2ttFB1sOQHQSouUbHCkvl+IvYasXbta1z+Qm63SwaVsbSRgGppmq5eRKWy37Bip9pE8M71Wsik9bc/+J0D4Z7O8PEVmqEeN4ahFB4U2a9Qjr5lQHpYdZJTDMkUtbd5GdEiImifPiIiAIiIAiIgCIiAIiIAiIgCIiAIiIBpN8NknE4VlUXqL50HUgEFfdSR6kTjtfYRJUo+UE8T90c2N+QsSR6zvs5v8RNjFBUemP3dYNw+7VOp9nsffN1Ehujxks6a1xljJz1apS+dbrrZwNCL6Ej7vvMunjFI0K/SYuy8WeP3hof13lzH0UVfEU2UWzLyF+YHTtylLh8H0ClKKynwXKla8sVH7S2GUi+nt/wASxXYAaE/MxtOvHMgYlWUKU1F7G9tDr0l/Bg5ba5QxIuSQM2XMBfgL62HNiec02FqEt+c2WHxmhX0b8j/9flDT6EJxeJMmOxanh4OtWJyhVKg92sNO9tP7pH8eSUTIoW41trc9yfeZe1sX/wCxw9EHyteo3c/dv8x8pstkYRa1PLwI1+lx8wfrPMYR5CSk3J9fiMfc9qilnszlCDY6ixHDXrYiSHae0QmLwVUaN4nhnulVlQjvxv6gTAwmKFJrDkCrDqL6frtPN7xYUqqC4plKntoyn0uB851GXJQ1NeLPkzqkSilUDKGGoIBB7EXErmkYgiIgCIiAIiIAiIgCIiAIiIAiIgCIiAJj4/BrWpNTcXRhY9exHQg2I9JkRAPnzezZdTBYhrjS9iQNDfVWHZuPY3E0tas9Q5QCb6WHSd3362GuIw5Yi7IDfqU4t7j7Q9D1nGKuEqUXKt9pNQw5gcGHt+fSUbI7JGzpbfFhhvknmwdycNjsFSq0y2HrgZKmQA0y6DKWakdBcWbylftTX474T4rXw8Rh3/xB6d/kHtN/8Kto5zXTrlqWHAGwBPuCvynQpZjGMlkoTtsrk45Pm7bu7WKwLD9pp5aZ4VVOakx6Zhqp7EAm0s4Sqga7dLceosePafSWJw6VEZKiK9NhZlYAqw6EHQyA7Y+E2GqEmhVqUCfu/wASmPRWIb2zTiVPOUT1axYxM5pjcQtqYDAqt148mN/XjJNs/EvTWnVXUZfDcdVGYKe5BA9ifbLHwWYnz44ZeeXDkE+hNU2+spxOzzg3qUCS3hm6M1rupVWVj7kqe4Mitg0slvS3RlLYnksti1ermH3hb6SSUl8XAllXO9IMrJ/PT4lfXKdO4kI2kDTqBk1QgEL07CTLc/EGm7Le9OogZT3XlbrZjf0kEOy1rFurWFyiV7m4xKmDpZGzBB4dzxsui375ct+83c53upjlwuOqUDpRrHynkrqxVR/cCB626zok0Kpbonz+or2TaEREkIRERAEREAREQBERAEREAREQBERAERPIB7Od7ybthnZFsHQZ6fQ0yfsEcwp09LToc1e26etOoLXVsrE8kfRtfUL9ZFdDdEmpm4S4OXbhVzhtpKh0V7pb1Hk1+Y9p2ac42zs5Hrq1NHLqSQ1renHW4OvDl3k32bj84CuMtS3QgNbiVv8AhOKZY4ZNqluamjYRPIlgpns5/wDEyllq0altGp1FJ/wMrAf6m+s6BI5v7sw18G+QXqU/3qjrYEOvupbTraR2x3QaLGks8O6MmcyxID0kbnqPcG35fSbTdnFg3BNijBx6N5XA7Avf+6RnAYy6lL8DmHuNfreebIxmTFgcmDU792BI+oX5ShFYZ9FfJSgSvGWauwPA5h88pnRN28ca2HUsb1FJRz1K8/cFW95y/aGItWRuTZT87qfw+knG49XzV15Dwm92zqf/AICSadtTx6mbrIqVO70JZERL5jiIiAIiIAiW3rgWvz0vY2+cuTxNPoYERE9AiIgHkXgygmAVXi8tlpTngF28XlnPPPEgF+8wNqlmNJEJUs4JYWuFTzNxFuOUe8v+LNftXaC0aNSs3JSF9uNvU/gJFbLbE7rWZEE3u2jRWtdBkr6h8psoPI3HE2m03Qx9TFFMhdqdNgz1W4C33FNvMT9Ade8S3R3dbaGIavXv+zBiTxHiuTcop45ep9hzt16hkpqERVRFFgqgBQOgA0Eirqy9zLl10Yx8OK+pm5p7mmJ40ePLRQMu8XmMK0qFWAcU+IWyxgdo3QZaFYGoo5A3tUUdgdbcg4Ej+M0IZeIIYHve/wDtOz7/AG7wx+Fyj+NTOemeptZkv/UPqF6TjGIwVVCEYcdAe44qehFjp2lSyvEsmvp9Rur2vsk1WutSnSqfdJAbsHNj8rtJ7uJ/ErHn4dAH/Ferec/2NsV/Cq0n0DLdT0JGh9mCn3kh2TWugNSr4OGrpT8Q6+IxQszUksLDN4lmN7gLYatdeINRnlnlqlKvYvUl+O3m1K4en4zDTNe1O/YgEt7C3eRvaO3No5vK9JD/ACKg/wD0UmbDE76YakuSillGgtlFh6XkE2vvBncspAHrc+5E8ssk+mTaeiEffh/PL/jpE53Z3wqVG8OuFNTlZSjHrobq3sR6SWJjCfuN7kThlHeU51ZvtKeIFyf16iZ2L34xVTRSwT1tb/L+ZnsbLEV7tNW5Zjwddxe2adI2qMqn+W5Zj/aBearaO2ale1LDXQkgPWIAyLxYqOtuvynMdl1cTXa9GlWrsb3ZBamOoNY2RfTNeSsbv7UNMhWoUtD5fEOa54jyoR7luPHrJE7JFeUaodG52nt0UkZswZbikq3v5V0J7k6n0WSfZWK8WhTfmyi/rwb6gzhOydp1FJDLoLqab3BGvmDaaMTzNtR2nT9xtqAjwTwIzoDxH8y/np0Y84rlieGd205q3Lv7EyiU3noMtFAqiIgFJltpcMoYQC0TKCZUwlBWAUlpbZpdKSk04BH9ptihUvSWm9P+V2K2NrcgbjnNPtfB4zFlVrpTWivFKdQjPbkTl0XsNe8mxpTw0ZG64t5ZJ4ssGjwhdEVFpqiKLBVOgHaZK1n5ibLwJT4EkIzCFUz3xjMs4eUnDwCwMRKxi542GlpsHAL37YOs0229m0awLZR4mhNjbNbh2zdD2AOkzm2dfmZZqbFJ+8w9J41nhnsZOLyjUYrH0ygymzqLZSuVj6jl158JF8ft1adNkNgCScoF1uSSTlYkA3PKSvG7l+KbnEVh6ZPzUzF/9Okvc16p9fDP4rInUWPaPU5dnaoT4YYm/wBwE/RRM2hu7jan2aFT+4BPq5E6nT3QYCwxNa3S6j8Fl5N1SP8Az1T/AHf8QqUdPWS+CIFs74eYptalelRHY+Iw/tAC/wCqTTYu5ODo2NQnE1OtU3QelIeX/NebBN3Lf+Rz/dMhNhAfeb5ztQiiCVspdm3p4hQABYAaADQD0EuDEDrNSNj9z856djA8z8zOyM02/OysPUXxM6U8X923Gryysq3J6Zrac9NJGNnUK9B6T5bPmW1MMpcm+oCqTra1+WknL7r0mYMc2YaBg7Ajn1mRsrd6lh2LUw2YjLmZ2c200BYkgaDTtIZ1uTLVd6hDHP2N1mlxDLCrL6CTFUriexAKTPCJUYgForKcsvESkiAWssZZctFoBbyzzLLtp5aAW8sZZctFoBayzzJL1otALPhx4cvWi0As+HHhy9aLQC1kjJLtotALeSMku2i0At5Z7lldotAKMs9yyq09tAKMs9tKrRaAeAStRPAJUIB7ERAP/9k="/>
          <p:cNvSpPr>
            <a:spLocks noChangeAspect="1" noChangeArrowheads="1"/>
          </p:cNvSpPr>
          <p:nvPr/>
        </p:nvSpPr>
        <p:spPr bwMode="auto">
          <a:xfrm>
            <a:off x="155575" y="-1790700"/>
            <a:ext cx="3800475" cy="3743325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32" name="Picture 12" descr="http://www.anselm.edu/homepage/jpitocch/genbio/antagmus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76800" y="4495800"/>
            <a:ext cx="4085965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vashonsd.org/teacherweb/MCMteacherweb/muscles__bon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67200" y="1295400"/>
            <a:ext cx="4932123" cy="5334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Rockwell" pitchFamily="18" charset="0"/>
              </a:rPr>
              <a:t>Systems Work Together…</a:t>
            </a:r>
            <a:endParaRPr lang="en-US" b="1" dirty="0">
              <a:latin typeface="Rockwell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722437"/>
            <a:ext cx="4800600" cy="4906963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>
                <a:latin typeface="Rockwell" pitchFamily="18" charset="0"/>
              </a:rPr>
              <a:t>Skeletal and Muscular System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>
                <a:latin typeface="Rockwell" pitchFamily="18" charset="0"/>
              </a:rPr>
              <a:t>Our muscles must be connected to the skeletal system to allow for strength   and movement.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>
                <a:latin typeface="Rockwell" pitchFamily="18" charset="0"/>
              </a:rPr>
              <a:t>They both help protect our internal organs. </a:t>
            </a:r>
          </a:p>
          <a:p>
            <a:pPr marL="914400" lvl="1" indent="-514350">
              <a:buNone/>
            </a:pPr>
            <a:r>
              <a:rPr lang="en-US" dirty="0" smtClean="0">
                <a:latin typeface="Rockwell" pitchFamily="18" charset="0"/>
              </a:rPr>
              <a:t> </a:t>
            </a:r>
          </a:p>
          <a:p>
            <a:pPr marL="914400" lvl="1" indent="-514350">
              <a:buFont typeface="Arial" pitchFamily="34" charset="0"/>
              <a:buChar char="•"/>
            </a:pPr>
            <a:endParaRPr lang="en-US" dirty="0" smtClean="0">
              <a:latin typeface="Rockwell" pitchFamily="18" charset="0"/>
            </a:endParaRPr>
          </a:p>
          <a:p>
            <a:pPr marL="914400" lvl="1" indent="-514350">
              <a:buFont typeface="+mj-lt"/>
              <a:buAutoNum type="arabicPeriod"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57200" y="762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Rockwell" pitchFamily="18" charset="0"/>
                <a:ea typeface="+mj-ea"/>
                <a:cs typeface="+mj-cs"/>
              </a:rPr>
              <a:t>DIGESTIVE SYSTEM </a:t>
            </a:r>
          </a:p>
        </p:txBody>
      </p:sp>
      <p:pic>
        <p:nvPicPr>
          <p:cNvPr id="3074" name="Picture 2" descr="http://img.webmd.com/dtmcms/live/webmd/consumer_assets/site_images/media/medical/hw/h9991403_0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036320"/>
            <a:ext cx="7010400" cy="5593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858</TotalTime>
  <Words>462</Words>
  <Application>Microsoft Office PowerPoint</Application>
  <PresentationFormat>On-screen Show (4:3)</PresentationFormat>
  <Paragraphs>99</Paragraphs>
  <Slides>23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Human Body Systems</vt:lpstr>
      <vt:lpstr>Slide 2</vt:lpstr>
      <vt:lpstr>Slide 3</vt:lpstr>
      <vt:lpstr>SKELETAL SYSTEM </vt:lpstr>
      <vt:lpstr>Slide 5</vt:lpstr>
      <vt:lpstr>Slide 6</vt:lpstr>
      <vt:lpstr>Slide 7</vt:lpstr>
      <vt:lpstr>Systems Work Together…</vt:lpstr>
      <vt:lpstr>Slide 9</vt:lpstr>
      <vt:lpstr>Slide 10</vt:lpstr>
      <vt:lpstr>Slide 11</vt:lpstr>
      <vt:lpstr>Slide 12</vt:lpstr>
      <vt:lpstr>Slide 13</vt:lpstr>
      <vt:lpstr> </vt:lpstr>
      <vt:lpstr>Slide 15</vt:lpstr>
      <vt:lpstr>If you stretched out all of your blood vessels, they would circle the world 2.5 times!!!</vt:lpstr>
      <vt:lpstr>Slide 17</vt:lpstr>
      <vt:lpstr>Slide 18</vt:lpstr>
      <vt:lpstr>Slide 19</vt:lpstr>
      <vt:lpstr>Slide 20</vt:lpstr>
      <vt:lpstr>No, that is NOT an alien!!!</vt:lpstr>
      <vt:lpstr>Slide 22</vt:lpstr>
      <vt:lpstr>Slide 23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Human Body Systems</dc:title>
  <dc:creator>Michelle</dc:creator>
  <cp:lastModifiedBy>Michelle</cp:lastModifiedBy>
  <cp:revision>24</cp:revision>
  <dcterms:created xsi:type="dcterms:W3CDTF">2014-11-16T20:22:04Z</dcterms:created>
  <dcterms:modified xsi:type="dcterms:W3CDTF">2014-11-30T20:39:39Z</dcterms:modified>
</cp:coreProperties>
</file>