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1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00"/>
    <a:srgbClr val="1A34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A699-678F-4BB4-8DB4-B095FD4D8FE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49D2-3BD4-4630-ACE8-693E2B6FB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2286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latin typeface="Berlin Sans FB Demi" pitchFamily="34" charset="0"/>
              </a:rPr>
              <a:t>Motion Graphs</a:t>
            </a:r>
            <a:endParaRPr lang="en-US" b="1" u="sng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205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A34F8"/>
                </a:solidFill>
                <a:latin typeface="Berlin Sans FB" pitchFamily="34" charset="0"/>
              </a:rPr>
              <a:t>Describing the motion of an object is occasionally hard to do with words.  Sometimes </a:t>
            </a:r>
            <a:r>
              <a:rPr lang="en-US" sz="2800" b="1" dirty="0" smtClean="0">
                <a:solidFill>
                  <a:srgbClr val="1A34F8"/>
                </a:solidFill>
                <a:latin typeface="Berlin Sans FB" pitchFamily="34" charset="0"/>
              </a:rPr>
              <a:t>graphs</a:t>
            </a:r>
            <a:r>
              <a:rPr lang="en-US" sz="2800" dirty="0" smtClean="0">
                <a:solidFill>
                  <a:srgbClr val="1A34F8"/>
                </a:solidFill>
                <a:latin typeface="Berlin Sans FB" pitchFamily="34" charset="0"/>
              </a:rPr>
              <a:t> help make motion easier to picture and therefore understand.</a:t>
            </a:r>
            <a:endParaRPr lang="en-US" sz="2800" dirty="0">
              <a:solidFill>
                <a:srgbClr val="1A34F8"/>
              </a:solidFill>
              <a:latin typeface="Berlin Sans FB" pitchFamily="34" charset="0"/>
            </a:endParaRPr>
          </a:p>
        </p:txBody>
      </p:sp>
      <p:pic>
        <p:nvPicPr>
          <p:cNvPr id="1026" name="Picture 2" descr="http://epiphanyvideoworks.com/Science/Hughes/Units/Motion/MotionPictures/distance%20time%20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867400" cy="4139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piphanyvideoworks.com/Science/Hughes/Units/Motion/MotionPictures/distance%20time%20gra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2770"/>
            <a:ext cx="8001000" cy="56452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erlin Sans FB Demi" pitchFamily="34" charset="0"/>
              </a:rPr>
              <a:t>Copy this onto graph paper and then glue under your notes…</a:t>
            </a:r>
            <a:endParaRPr lang="en-US" sz="3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Ready to try some???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819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Berlin Sans FB" pitchFamily="34" charset="0"/>
              </a:rPr>
              <a:t>Which graph would best describe the motion of an object when it was speeding up?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erlin Sans FB" pitchFamily="34" charset="0"/>
              </a:rPr>
              <a:t>Which graph would best describe the motion of an object when it is moving with a constant speed?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erlin Sans FB" pitchFamily="34" charset="0"/>
              </a:rPr>
              <a:t>Which graph would best describe the motion of an object when it is at rest?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 t="16129" r="57972"/>
          <a:stretch>
            <a:fillRect/>
          </a:stretch>
        </p:blipFill>
        <p:spPr bwMode="auto">
          <a:xfrm>
            <a:off x="228600" y="358140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61728" t="17056" r="9877" b="11875"/>
          <a:stretch>
            <a:fillRect/>
          </a:stretch>
        </p:blipFill>
        <p:spPr bwMode="auto">
          <a:xfrm>
            <a:off x="2514600" y="45720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86" t="17479" r="60000" b="9692"/>
          <a:stretch>
            <a:fillRect/>
          </a:stretch>
        </p:blipFill>
        <p:spPr bwMode="auto">
          <a:xfrm>
            <a:off x="4572000" y="3429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 l="62665" t="15973" r="4697" b="9484"/>
          <a:stretch>
            <a:fillRect/>
          </a:stretch>
        </p:blipFill>
        <p:spPr bwMode="auto">
          <a:xfrm>
            <a:off x="6629400" y="4248912"/>
            <a:ext cx="2057400" cy="230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Let’s make our own line graphs!!!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876800" cy="4267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Berlin Sans FB" pitchFamily="34" charset="0"/>
              </a:rPr>
              <a:t>4.  A marathon runner was working on her next 5K time.  To the right is a chart listing her times as she passed each kilometer.  Create a line graph showing her motion.  </a:t>
            </a:r>
            <a:endParaRPr lang="en-US" dirty="0">
              <a:latin typeface="Berlin Sans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0" y="1295400"/>
          <a:ext cx="3276600" cy="2250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(min.)</a:t>
                      </a:r>
                      <a:endParaRPr lang="en-US" dirty="0"/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580" name="Picture 4" descr="http://www.savoreachsecond.com/wp-content/uploads/2013/01/jog_girl_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29200" y="3562883"/>
            <a:ext cx="3352800" cy="3178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ec.l.thumbs.canstockphoto.com/canstock9174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76200"/>
            <a:ext cx="2800604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lin Sans FB Demi" pitchFamily="34" charset="0"/>
              </a:rPr>
              <a:t>Remember: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latin typeface="Berlin Sans FB" pitchFamily="34" charset="0"/>
              </a:rPr>
              <a:t>Motion</a:t>
            </a:r>
            <a:r>
              <a:rPr lang="en-US" sz="3600" dirty="0" smtClean="0">
                <a:latin typeface="Berlin Sans FB" pitchFamily="34" charset="0"/>
              </a:rPr>
              <a:t> is a change in position measured by distance and time.</a:t>
            </a:r>
          </a:p>
          <a:p>
            <a:r>
              <a:rPr lang="en-US" sz="3600" b="1" u="sng" dirty="0" smtClean="0">
                <a:latin typeface="Berlin Sans FB" pitchFamily="34" charset="0"/>
              </a:rPr>
              <a:t>Speed</a:t>
            </a:r>
            <a:r>
              <a:rPr lang="en-US" sz="3600" dirty="0" smtClean="0">
                <a:latin typeface="Berlin Sans FB" pitchFamily="34" charset="0"/>
              </a:rPr>
              <a:t> tells us the rate at which an object moves.</a:t>
            </a:r>
          </a:p>
          <a:p>
            <a:r>
              <a:rPr lang="en-US" sz="3600" b="1" u="sng" dirty="0" smtClean="0">
                <a:latin typeface="Berlin Sans FB" pitchFamily="34" charset="0"/>
              </a:rPr>
              <a:t>Velocity</a:t>
            </a:r>
            <a:r>
              <a:rPr lang="en-US" sz="3600" dirty="0" smtClean="0">
                <a:latin typeface="Berlin Sans FB" pitchFamily="34" charset="0"/>
              </a:rPr>
              <a:t> tells the speed and direction of a moving object.</a:t>
            </a:r>
          </a:p>
          <a:p>
            <a:r>
              <a:rPr lang="en-US" sz="3600" b="1" u="sng" dirty="0" smtClean="0">
                <a:latin typeface="Berlin Sans FB" pitchFamily="34" charset="0"/>
              </a:rPr>
              <a:t>Acceleration</a:t>
            </a:r>
            <a:r>
              <a:rPr lang="en-US" sz="3600" dirty="0" smtClean="0">
                <a:latin typeface="Berlin Sans FB" pitchFamily="34" charset="0"/>
              </a:rPr>
              <a:t> tell us the rate speed or direction changes.  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Distance-Time Graphs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50292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Berlin Sans FB" pitchFamily="34" charset="0"/>
              </a:rPr>
              <a:t>Use a </a:t>
            </a:r>
            <a:r>
              <a:rPr lang="en-US" u="sng" dirty="0" smtClean="0">
                <a:latin typeface="Berlin Sans FB" pitchFamily="34" charset="0"/>
              </a:rPr>
              <a:t>line graph </a:t>
            </a:r>
            <a:r>
              <a:rPr lang="en-US" dirty="0" smtClean="0">
                <a:latin typeface="Berlin Sans FB" pitchFamily="34" charset="0"/>
              </a:rPr>
              <a:t>to plot distance against time.</a:t>
            </a:r>
          </a:p>
          <a:p>
            <a:r>
              <a:rPr lang="en-US" u="sng" dirty="0" smtClean="0">
                <a:latin typeface="Berlin Sans FB" pitchFamily="34" charset="0"/>
              </a:rPr>
              <a:t>Time</a:t>
            </a:r>
            <a:r>
              <a:rPr lang="en-US" dirty="0" smtClean="0">
                <a:latin typeface="Berlin Sans FB" pitchFamily="34" charset="0"/>
              </a:rPr>
              <a:t> is always plotted on the X-axis (bottom of the graph).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The further to the right on the axis, the longer the time from start.  </a:t>
            </a:r>
          </a:p>
          <a:p>
            <a:r>
              <a:rPr lang="en-US" dirty="0" smtClean="0">
                <a:latin typeface="Berlin Sans FB" pitchFamily="34" charset="0"/>
              </a:rPr>
              <a:t>Distance is plotted on the Y-axis (left side of the graph).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The higher up the graph, the further from the start.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 l="11096" t="13260" r="9015" b="4971"/>
          <a:stretch>
            <a:fillRect/>
          </a:stretch>
        </p:blipFill>
        <p:spPr bwMode="auto">
          <a:xfrm>
            <a:off x="5029200" y="1502833"/>
            <a:ext cx="3950043" cy="405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 If you see these graphs…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524000"/>
            <a:ext cx="4648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Time is increasing to the right, but its distance does not change.  It is not moving.</a:t>
            </a:r>
          </a:p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We say this object is “at rest.”</a:t>
            </a:r>
            <a:endParaRPr lang="en-US" u="sng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r>
              <a:rPr lang="en-US" u="sng" dirty="0" smtClean="0">
                <a:solidFill>
                  <a:srgbClr val="FF0000"/>
                </a:solidFill>
                <a:latin typeface="Berlin Sans FB" pitchFamily="34" charset="0"/>
              </a:rPr>
              <a:t>If an object is not moving, a horizontal line is shown on a graph.</a:t>
            </a:r>
          </a:p>
          <a:p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 l="7131" t="11475" r="9078" b="6557"/>
          <a:stretch>
            <a:fillRect/>
          </a:stretch>
        </p:blipFill>
        <p:spPr bwMode="auto">
          <a:xfrm>
            <a:off x="170688" y="1752600"/>
            <a:ext cx="3867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46482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Berlin Sans FB" pitchFamily="34" charset="0"/>
              </a:rPr>
              <a:t>If an object is moving at a constant speed, it means it has the same increase in distance in a given time.</a:t>
            </a:r>
          </a:p>
          <a:p>
            <a:r>
              <a:rPr lang="en-US" dirty="0" smtClean="0">
                <a:solidFill>
                  <a:srgbClr val="00B050"/>
                </a:solidFill>
                <a:latin typeface="Berlin Sans FB" pitchFamily="34" charset="0"/>
              </a:rPr>
              <a:t>Time is increasing to the right and distance is increasing constantly with time.  The object moves at a constant speed.</a:t>
            </a:r>
          </a:p>
          <a:p>
            <a:r>
              <a:rPr lang="en-US" u="sng" dirty="0" smtClean="0">
                <a:solidFill>
                  <a:srgbClr val="00B050"/>
                </a:solidFill>
                <a:latin typeface="Berlin Sans FB" pitchFamily="34" charset="0"/>
              </a:rPr>
              <a:t>Constant speed is shown by a straight, diagonal line on a graph.</a:t>
            </a:r>
            <a:endParaRPr lang="en-US" u="sng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 l="8389" t="14286" r="9398" b="7936"/>
          <a:stretch>
            <a:fillRect/>
          </a:stretch>
        </p:blipFill>
        <p:spPr bwMode="auto">
          <a:xfrm>
            <a:off x="4800600" y="11430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5994" t="14286" r="10095" b="7143"/>
          <a:stretch>
            <a:fillRect/>
          </a:stretch>
        </p:blipFill>
        <p:spPr bwMode="auto">
          <a:xfrm>
            <a:off x="228600" y="1295400"/>
            <a:ext cx="4572000" cy="449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Let’s look at 2 moving objects…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914400"/>
            <a:ext cx="4191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Both of the lines in the graph show that each object moved the same distance, but the steeper dashed line got there before the other one.</a:t>
            </a:r>
          </a:p>
          <a:p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A </a:t>
            </a:r>
            <a:r>
              <a:rPr lang="en-US" sz="3000" u="sng" dirty="0" smtClean="0">
                <a:solidFill>
                  <a:srgbClr val="1A34F8"/>
                </a:solidFill>
                <a:latin typeface="Berlin Sans FB" pitchFamily="34" charset="0"/>
              </a:rPr>
              <a:t>steeper slope</a:t>
            </a:r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 indicates a larger distance moved in a given time.  In other words, </a:t>
            </a:r>
            <a:r>
              <a:rPr lang="en-US" sz="3000" u="sng" dirty="0" smtClean="0">
                <a:solidFill>
                  <a:srgbClr val="1A34F8"/>
                </a:solidFill>
                <a:latin typeface="Berlin Sans FB" pitchFamily="34" charset="0"/>
              </a:rPr>
              <a:t>higher speed</a:t>
            </a:r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.</a:t>
            </a:r>
          </a:p>
          <a:p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Both </a:t>
            </a:r>
            <a:r>
              <a:rPr lang="en-US" sz="3000" u="sng" dirty="0" smtClean="0">
                <a:solidFill>
                  <a:srgbClr val="1A34F8"/>
                </a:solidFill>
                <a:latin typeface="Berlin Sans FB" pitchFamily="34" charset="0"/>
              </a:rPr>
              <a:t>lines are straight</a:t>
            </a:r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, so both </a:t>
            </a:r>
            <a:r>
              <a:rPr lang="en-US" sz="3000" u="sng" dirty="0" smtClean="0">
                <a:solidFill>
                  <a:srgbClr val="1A34F8"/>
                </a:solidFill>
                <a:latin typeface="Berlin Sans FB" pitchFamily="34" charset="0"/>
              </a:rPr>
              <a:t>speeds are constant</a:t>
            </a:r>
            <a:r>
              <a:rPr lang="en-US" sz="3000" dirty="0" smtClean="0">
                <a:solidFill>
                  <a:srgbClr val="1A34F8"/>
                </a:solidFill>
                <a:latin typeface="Berlin Sans FB" pitchFamily="34" charset="0"/>
              </a:rPr>
              <a:t>. </a:t>
            </a:r>
            <a:endParaRPr lang="en-US" sz="3000" dirty="0">
              <a:solidFill>
                <a:srgbClr val="1A34F8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495800" cy="617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The line on this graph is </a:t>
            </a:r>
            <a:r>
              <a:rPr lang="en-US" u="sng" dirty="0" smtClean="0">
                <a:solidFill>
                  <a:srgbClr val="FF6600"/>
                </a:solidFill>
                <a:latin typeface="Berlin Sans FB" pitchFamily="34" charset="0"/>
              </a:rPr>
              <a:t>curving upwards</a:t>
            </a:r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.  </a:t>
            </a:r>
          </a:p>
          <a:p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This shows an </a:t>
            </a:r>
            <a:r>
              <a:rPr lang="en-US" u="sng" dirty="0" smtClean="0">
                <a:solidFill>
                  <a:srgbClr val="FF6600"/>
                </a:solidFill>
                <a:latin typeface="Berlin Sans FB" pitchFamily="34" charset="0"/>
              </a:rPr>
              <a:t>increase in speed</a:t>
            </a:r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, since the line is getting steeper.</a:t>
            </a:r>
          </a:p>
          <a:p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In other words, in a given time, the distance the object moves is changing (getting larger).  It is </a:t>
            </a:r>
            <a:r>
              <a:rPr lang="en-US" u="sng" dirty="0" smtClean="0">
                <a:solidFill>
                  <a:srgbClr val="FF6600"/>
                </a:solidFill>
                <a:latin typeface="Berlin Sans FB" pitchFamily="34" charset="0"/>
              </a:rPr>
              <a:t>accelerating</a:t>
            </a:r>
            <a:r>
              <a:rPr lang="en-US" dirty="0" smtClean="0">
                <a:solidFill>
                  <a:srgbClr val="FF6600"/>
                </a:solidFill>
                <a:latin typeface="Berlin Sans FB" pitchFamily="34" charset="0"/>
              </a:rPr>
              <a:t>.  </a:t>
            </a:r>
            <a:endParaRPr lang="en-US" dirty="0">
              <a:solidFill>
                <a:srgbClr val="FF6600"/>
              </a:solidFill>
              <a:latin typeface="Berlin Sans FB" pitchFamily="34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 l="7159" t="13189" r="10514" b="7678"/>
          <a:stretch>
            <a:fillRect/>
          </a:stretch>
        </p:blipFill>
        <p:spPr bwMode="auto">
          <a:xfrm>
            <a:off x="4648200" y="1524000"/>
            <a:ext cx="42354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304800"/>
            <a:ext cx="38100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39966"/>
                </a:solidFill>
                <a:latin typeface="Berlin Sans FB" pitchFamily="34" charset="0"/>
              </a:rPr>
              <a:t>This graph has a lot going on!</a:t>
            </a:r>
          </a:p>
          <a:p>
            <a:r>
              <a:rPr lang="en-US" dirty="0" smtClean="0">
                <a:solidFill>
                  <a:srgbClr val="339966"/>
                </a:solidFill>
                <a:latin typeface="Berlin Sans FB" pitchFamily="34" charset="0"/>
              </a:rPr>
              <a:t>At first, the object is traveling at a steady speed.</a:t>
            </a:r>
          </a:p>
          <a:p>
            <a:r>
              <a:rPr lang="en-US" dirty="0" smtClean="0">
                <a:solidFill>
                  <a:srgbClr val="339966"/>
                </a:solidFill>
                <a:latin typeface="Berlin Sans FB" pitchFamily="34" charset="0"/>
              </a:rPr>
              <a:t>At 2 sec., the object stops and remains at rest for 6 sec.</a:t>
            </a:r>
          </a:p>
          <a:p>
            <a:r>
              <a:rPr lang="en-US" dirty="0" smtClean="0">
                <a:solidFill>
                  <a:srgbClr val="339966"/>
                </a:solidFill>
                <a:latin typeface="Berlin Sans FB" pitchFamily="34" charset="0"/>
              </a:rPr>
              <a:t>The object then returns back to the “zero point.”  It arrives there 10 sec. from when it started moving.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3556" name="Picture 4" descr="https://dr282zn36sxxg.cloudfront.net/datastreams/f-d%3A889c78a1350653dba58a6e134d5cdd937103441bd7da2471680829c2%2BIMAGE_THUMB_POSTCARD%2BIMAGE_THUMB_POSTCARD.1"/>
          <p:cNvPicPr>
            <a:picLocks noChangeAspect="1" noChangeArrowheads="1"/>
          </p:cNvPicPr>
          <p:nvPr/>
        </p:nvPicPr>
        <p:blipFill>
          <a:blip r:embed="rId2" cstate="print"/>
          <a:srcRect l="4800" t="6218" b="6736"/>
          <a:stretch>
            <a:fillRect/>
          </a:stretch>
        </p:blipFill>
        <p:spPr bwMode="auto">
          <a:xfrm>
            <a:off x="419100" y="1828800"/>
            <a:ext cx="4533900" cy="32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46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(sec.)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42900" y="30099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 (m)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erlin Sans FB Demi" pitchFamily="34" charset="0"/>
              </a:rPr>
              <a:t>Copy this into your notebook…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u="sng" dirty="0" smtClean="0">
                <a:latin typeface="Berlin Sans FB" pitchFamily="34" charset="0"/>
              </a:rPr>
              <a:t>Graphing Motion</a:t>
            </a:r>
          </a:p>
          <a:p>
            <a:pPr algn="ctr">
              <a:buNone/>
            </a:pPr>
            <a:endParaRPr lang="en-US" sz="1200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A line graph tells us how far an object has moved with time.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The steeper the slope, the faster the motion.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A horizontal line means the object is at rest.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A curved line means the object is accelerating.</a:t>
            </a:r>
          </a:p>
          <a:p>
            <a:pPr lvl="1"/>
            <a:r>
              <a:rPr lang="en-US" dirty="0" smtClean="0">
                <a:latin typeface="Berlin Sans FB" pitchFamily="34" charset="0"/>
              </a:rPr>
              <a:t>A downward sloping line means the object is returning to the zero point (start).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626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Motion Graphs</vt:lpstr>
      <vt:lpstr>Remember:</vt:lpstr>
      <vt:lpstr>Distance-Time Graphs</vt:lpstr>
      <vt:lpstr> If you see these graphs…</vt:lpstr>
      <vt:lpstr>Slide 5</vt:lpstr>
      <vt:lpstr>Let’s look at 2 moving objects…</vt:lpstr>
      <vt:lpstr>Slide 7</vt:lpstr>
      <vt:lpstr>Slide 8</vt:lpstr>
      <vt:lpstr>Copy this into your notebook…</vt:lpstr>
      <vt:lpstr>Copy this onto graph paper and then glue under your notes…</vt:lpstr>
      <vt:lpstr>Ready to try some???</vt:lpstr>
      <vt:lpstr>Let’s make our own line graphs!!!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Graphs</dc:title>
  <dc:creator>Michelle</dc:creator>
  <cp:lastModifiedBy>Michelle</cp:lastModifiedBy>
  <cp:revision>6</cp:revision>
  <dcterms:created xsi:type="dcterms:W3CDTF">2014-10-23T03:09:05Z</dcterms:created>
  <dcterms:modified xsi:type="dcterms:W3CDTF">2014-10-23T05:25:10Z</dcterms:modified>
</cp:coreProperties>
</file>