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8" r:id="rId5"/>
    <p:sldId id="269" r:id="rId6"/>
    <p:sldId id="258" r:id="rId7"/>
    <p:sldId id="263" r:id="rId8"/>
    <p:sldId id="259" r:id="rId9"/>
    <p:sldId id="260" r:id="rId10"/>
    <p:sldId id="264" r:id="rId11"/>
    <p:sldId id="265" r:id="rId12"/>
    <p:sldId id="267" r:id="rId13"/>
    <p:sldId id="257"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62" autoAdjust="0"/>
    <p:restoredTop sz="94660"/>
  </p:normalViewPr>
  <p:slideViewPr>
    <p:cSldViewPr>
      <p:cViewPr>
        <p:scale>
          <a:sx n="66" d="100"/>
          <a:sy n="66" d="100"/>
        </p:scale>
        <p:origin x="-61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7CB680-D2A5-4FF0-A3E2-30C3D25A5043}"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CB680-D2A5-4FF0-A3E2-30C3D25A5043}"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CB680-D2A5-4FF0-A3E2-30C3D25A5043}"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CB680-D2A5-4FF0-A3E2-30C3D25A5043}"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CB680-D2A5-4FF0-A3E2-30C3D25A5043}"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CB680-D2A5-4FF0-A3E2-30C3D25A5043}"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CB680-D2A5-4FF0-A3E2-30C3D25A5043}"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CB680-D2A5-4FF0-A3E2-30C3D25A5043}"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CB680-D2A5-4FF0-A3E2-30C3D25A5043}"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CB680-D2A5-4FF0-A3E2-30C3D25A5043}"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CB680-D2A5-4FF0-A3E2-30C3D25A5043}"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316A8-D918-42C5-8D4E-85C0DCE2B15C}"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B680-D2A5-4FF0-A3E2-30C3D25A5043}"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316A8-D918-42C5-8D4E-85C0DCE2B1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C:\Users\Michelle\Pictures\Microsoft%20Clip%20Organizer\j0388261.wav"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achertube.com/video/water-cycle-song-7708"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ctrTitle"/>
          </p:nvPr>
        </p:nvSpPr>
        <p:spPr>
          <a:xfrm>
            <a:off x="838200" y="609600"/>
            <a:ext cx="7772400" cy="1470025"/>
          </a:xfrm>
        </p:spPr>
        <p:txBody>
          <a:bodyPr>
            <a:normAutofit/>
          </a:bodyPr>
          <a:lstStyle/>
          <a:p>
            <a:r>
              <a:rPr lang="en-US" sz="7200" b="1" dirty="0" smtClean="0">
                <a:latin typeface="Arial Unicode MS" pitchFamily="34" charset="-128"/>
                <a:ea typeface="Arial Unicode MS" pitchFamily="34" charset="-128"/>
                <a:cs typeface="Arial Unicode MS" pitchFamily="34" charset="-128"/>
              </a:rPr>
              <a:t>The Water Cycle</a:t>
            </a:r>
            <a:endParaRPr lang="en-US" sz="7200" b="1" dirty="0">
              <a:latin typeface="Arial Unicode MS" pitchFamily="34" charset="-128"/>
              <a:ea typeface="Arial Unicode MS" pitchFamily="34" charset="-128"/>
              <a:cs typeface="Arial Unicode MS" pitchFamily="34" charset="-128"/>
            </a:endParaRPr>
          </a:p>
        </p:txBody>
      </p:sp>
      <p:sp>
        <p:nvSpPr>
          <p:cNvPr id="4" name="TextBox 3"/>
          <p:cNvSpPr txBox="1"/>
          <p:nvPr/>
        </p:nvSpPr>
        <p:spPr>
          <a:xfrm>
            <a:off x="76200" y="2133600"/>
            <a:ext cx="5486400" cy="2554545"/>
          </a:xfrm>
          <a:prstGeom prst="rect">
            <a:avLst/>
          </a:prstGeom>
          <a:noFill/>
        </p:spPr>
        <p:txBody>
          <a:bodyPr wrap="square" rtlCol="0">
            <a:spAutoFit/>
          </a:bodyPr>
          <a:lstStyle/>
          <a:p>
            <a:pPr algn="ctr"/>
            <a:r>
              <a:rPr lang="en-US" sz="4000" b="1" dirty="0" smtClean="0">
                <a:latin typeface="Arial Unicode MS" pitchFamily="34" charset="-128"/>
                <a:ea typeface="Arial Unicode MS" pitchFamily="34" charset="-128"/>
                <a:cs typeface="Arial Unicode MS" pitchFamily="34" charset="-128"/>
              </a:rPr>
              <a:t>The continuous movement of </a:t>
            </a:r>
            <a:r>
              <a:rPr lang="en-US" sz="4000" b="1" dirty="0" smtClean="0">
                <a:latin typeface="Arial Unicode MS" pitchFamily="34" charset="-128"/>
                <a:ea typeface="Arial Unicode MS" pitchFamily="34" charset="-128"/>
                <a:cs typeface="Arial Unicode MS" pitchFamily="34" charset="-128"/>
              </a:rPr>
              <a:t>different states of water (solid, liquid, gas) </a:t>
            </a:r>
            <a:r>
              <a:rPr lang="en-US" sz="4000" b="1" dirty="0" smtClean="0">
                <a:latin typeface="Arial Unicode MS" pitchFamily="34" charset="-128"/>
                <a:ea typeface="Arial Unicode MS" pitchFamily="34" charset="-128"/>
                <a:cs typeface="Arial Unicode MS" pitchFamily="34" charset="-128"/>
              </a:rPr>
              <a:t>on Earth</a:t>
            </a:r>
            <a:r>
              <a:rPr lang="en-US" sz="4000" b="1" dirty="0" smtClean="0">
                <a:latin typeface="Arial Unicode MS" pitchFamily="34" charset="-128"/>
                <a:ea typeface="Arial Unicode MS" pitchFamily="34" charset="-128"/>
                <a:cs typeface="Arial Unicode MS" pitchFamily="34" charset="-128"/>
              </a:rPr>
              <a:t> </a:t>
            </a:r>
            <a:endParaRPr lang="en-US" sz="4000" b="1" dirty="0">
              <a:latin typeface="Arial Unicode MS" pitchFamily="34" charset="-128"/>
              <a:ea typeface="Arial Unicode MS" pitchFamily="34" charset="-128"/>
              <a:cs typeface="Arial Unicode MS" pitchFamily="34" charset="-128"/>
            </a:endParaRPr>
          </a:p>
        </p:txBody>
      </p:sp>
      <p:sp>
        <p:nvSpPr>
          <p:cNvPr id="5" name="Title 1"/>
          <p:cNvSpPr txBox="1">
            <a:spLocks/>
          </p:cNvSpPr>
          <p:nvPr/>
        </p:nvSpPr>
        <p:spPr>
          <a:xfrm>
            <a:off x="76200" y="5410200"/>
            <a:ext cx="9296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AKA: The Hydrologic</a:t>
            </a:r>
            <a:r>
              <a:rPr kumimoji="0" lang="en-US" sz="5400" b="1" i="0" u="none" strike="noStrike" kern="1200" cap="none" spc="0" normalizeH="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t>
            </a:r>
            <a:r>
              <a:rPr kumimoji="0" lang="en-US" sz="5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Cycle</a:t>
            </a:r>
            <a:endParaRPr kumimoji="0" lang="en-US" sz="5400" b="1"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609600" y="838200"/>
            <a:ext cx="8001000" cy="4001095"/>
          </a:xfrm>
          <a:prstGeom prst="rect">
            <a:avLst/>
          </a:prstGeom>
          <a:noFill/>
        </p:spPr>
        <p:txBody>
          <a:bodyPr wrap="square" rtlCol="0">
            <a:spAutoFit/>
          </a:bodyPr>
          <a:lstStyle/>
          <a:p>
            <a:pPr marL="342900" indent="-342900">
              <a:buAutoNum type="arabicPeriod" startAt="3"/>
            </a:pPr>
            <a:r>
              <a:rPr lang="en-US" sz="4400" b="1" dirty="0" smtClean="0">
                <a:latin typeface="Arial Unicode MS" pitchFamily="34" charset="-128"/>
                <a:ea typeface="Arial Unicode MS" pitchFamily="34" charset="-128"/>
                <a:cs typeface="Arial Unicode MS" pitchFamily="34" charset="-128"/>
              </a:rPr>
              <a:t>  Precipitation</a:t>
            </a:r>
          </a:p>
          <a:p>
            <a:pPr marL="800100" lvl="1" indent="-342900"/>
            <a:r>
              <a:rPr lang="en-US" sz="3200" b="1" dirty="0" smtClean="0">
                <a:latin typeface="Arial Unicode MS" pitchFamily="34" charset="-128"/>
                <a:ea typeface="Arial Unicode MS" pitchFamily="34" charset="-128"/>
                <a:cs typeface="Arial Unicode MS" pitchFamily="34" charset="-128"/>
              </a:rPr>
              <a:t>   Occurs when so much </a:t>
            </a:r>
            <a:r>
              <a:rPr lang="en-US" sz="3200" b="1" dirty="0" smtClean="0">
                <a:latin typeface="Arial Unicode MS" pitchFamily="34" charset="-128"/>
                <a:ea typeface="Arial Unicode MS" pitchFamily="34" charset="-128"/>
                <a:cs typeface="Arial Unicode MS" pitchFamily="34" charset="-128"/>
              </a:rPr>
              <a:t>water vapor </a:t>
            </a:r>
            <a:r>
              <a:rPr lang="en-US" sz="3200" b="1" dirty="0" smtClean="0">
                <a:latin typeface="Arial Unicode MS" pitchFamily="34" charset="-128"/>
                <a:ea typeface="Arial Unicode MS" pitchFamily="34" charset="-128"/>
                <a:cs typeface="Arial Unicode MS" pitchFamily="34" charset="-128"/>
              </a:rPr>
              <a:t>has condensed that the air cannot hold it anymore.  The clouds get heavy and water falls back to the earth in the form of rain, hail, sleet or snow. </a:t>
            </a:r>
            <a:endParaRPr lang="en-US" sz="3200" b="1" dirty="0" smtClean="0">
              <a:latin typeface="Arial Unicode MS" pitchFamily="34" charset="-128"/>
              <a:ea typeface="Arial Unicode MS" pitchFamily="34" charset="-128"/>
              <a:cs typeface="Arial Unicode MS" pitchFamily="34" charset="-128"/>
            </a:endParaRPr>
          </a:p>
          <a:p>
            <a:pPr marL="800100" lvl="1" indent="-342900"/>
            <a:endParaRPr lang="en-US" sz="3200" b="1" dirty="0" smtClean="0">
              <a:latin typeface="Arial Unicode MS" pitchFamily="34" charset="-128"/>
              <a:ea typeface="Arial Unicode MS" pitchFamily="34" charset="-128"/>
              <a:cs typeface="Arial Unicode MS" pitchFamily="34" charset="-128"/>
            </a:endParaRPr>
          </a:p>
          <a:p>
            <a:endParaRPr lang="en-US" dirty="0"/>
          </a:p>
        </p:txBody>
      </p:sp>
      <p:pic>
        <p:nvPicPr>
          <p:cNvPr id="6" name="j0388261.wav">
            <a:hlinkClick r:id="" action="ppaction://media"/>
          </p:cNvPr>
          <p:cNvPicPr>
            <a:picLocks noGrp="1" noRot="1" noChangeAspect="1"/>
          </p:cNvPicPr>
          <p:nvPr>
            <p:ph idx="1"/>
            <a:audioFile r:link="rId1"/>
          </p:nvPr>
        </p:nvPicPr>
        <p:blipFill>
          <a:blip r:embed="rId4" cstate="print"/>
          <a:stretch>
            <a:fillRect/>
          </a:stretch>
        </p:blipFill>
        <p:spPr>
          <a:xfrm>
            <a:off x="8839200" y="65532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20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up)">
                                      <p:cBhvr>
                                        <p:cTn id="16"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533400" y="533400"/>
            <a:ext cx="8077200" cy="5970865"/>
          </a:xfrm>
          <a:prstGeom prst="rect">
            <a:avLst/>
          </a:prstGeom>
          <a:noFill/>
        </p:spPr>
        <p:txBody>
          <a:bodyPr wrap="square" rtlCol="0">
            <a:spAutoFit/>
          </a:bodyPr>
          <a:lstStyle/>
          <a:p>
            <a:r>
              <a:rPr lang="en-US" sz="4000" b="1" dirty="0" smtClean="0">
                <a:latin typeface="Arial Unicode MS" pitchFamily="34" charset="-128"/>
                <a:ea typeface="Arial Unicode MS" pitchFamily="34" charset="-128"/>
                <a:cs typeface="Arial Unicode MS" pitchFamily="34" charset="-128"/>
              </a:rPr>
              <a:t>4.  Accumulation</a:t>
            </a:r>
          </a:p>
          <a:p>
            <a:pPr lvl="1"/>
            <a:r>
              <a:rPr lang="en-US" sz="2800" b="1" dirty="0" smtClean="0">
                <a:latin typeface="Arial Unicode MS" pitchFamily="34" charset="-128"/>
                <a:ea typeface="Arial Unicode MS" pitchFamily="34" charset="-128"/>
                <a:cs typeface="Arial Unicode MS" pitchFamily="34" charset="-128"/>
              </a:rPr>
              <a:t>When water falls back to earth as precipitation, it may fall back in the oceans, lakes or rivers or it may end up on land.  When it ends up on land, </a:t>
            </a:r>
            <a:r>
              <a:rPr lang="en-US" sz="2800" b="1" dirty="0" smtClean="0">
                <a:latin typeface="Arial Unicode MS" pitchFamily="34" charset="-128"/>
                <a:ea typeface="Arial Unicode MS" pitchFamily="34" charset="-128"/>
                <a:cs typeface="Arial Unicode MS" pitchFamily="34" charset="-128"/>
              </a:rPr>
              <a:t>water </a:t>
            </a:r>
            <a:r>
              <a:rPr lang="en-US" sz="2800" b="1" dirty="0" smtClean="0">
                <a:latin typeface="Arial Unicode MS" pitchFamily="34" charset="-128"/>
                <a:ea typeface="Arial Unicode MS" pitchFamily="34" charset="-128"/>
                <a:cs typeface="Arial Unicode MS" pitchFamily="34" charset="-128"/>
              </a:rPr>
              <a:t>will </a:t>
            </a:r>
            <a:r>
              <a:rPr lang="en-US" sz="2800" b="1" dirty="0" smtClean="0">
                <a:latin typeface="Arial Unicode MS" pitchFamily="34" charset="-128"/>
                <a:ea typeface="Arial Unicode MS" pitchFamily="34" charset="-128"/>
                <a:cs typeface="Arial Unicode MS" pitchFamily="34" charset="-128"/>
              </a:rPr>
              <a:t>either:</a:t>
            </a:r>
          </a:p>
          <a:p>
            <a:pPr lvl="1"/>
            <a:r>
              <a:rPr lang="en-US" sz="2800" b="1" dirty="0" smtClean="0">
                <a:latin typeface="Arial Unicode MS" pitchFamily="34" charset="-128"/>
                <a:ea typeface="Arial Unicode MS" pitchFamily="34" charset="-128"/>
                <a:cs typeface="Arial Unicode MS" pitchFamily="34" charset="-128"/>
              </a:rPr>
              <a:t>	1.) </a:t>
            </a:r>
            <a:r>
              <a:rPr lang="en-US" sz="2800" b="1" dirty="0" smtClean="0">
                <a:latin typeface="Arial Unicode MS" pitchFamily="34" charset="-128"/>
                <a:ea typeface="Arial Unicode MS" pitchFamily="34" charset="-128"/>
                <a:cs typeface="Arial Unicode MS" pitchFamily="34" charset="-128"/>
              </a:rPr>
              <a:t>soak </a:t>
            </a:r>
            <a:r>
              <a:rPr lang="en-US" sz="2800" b="1" dirty="0" smtClean="0">
                <a:latin typeface="Arial Unicode MS" pitchFamily="34" charset="-128"/>
                <a:ea typeface="Arial Unicode MS" pitchFamily="34" charset="-128"/>
                <a:cs typeface="Arial Unicode MS" pitchFamily="34" charset="-128"/>
              </a:rPr>
              <a:t>into the earth </a:t>
            </a:r>
            <a:r>
              <a:rPr lang="en-US" sz="2800" b="1" dirty="0" smtClean="0">
                <a:latin typeface="Arial Unicode MS" pitchFamily="34" charset="-128"/>
                <a:ea typeface="Arial Unicode MS" pitchFamily="34" charset="-128"/>
                <a:cs typeface="Arial Unicode MS" pitchFamily="34" charset="-128"/>
              </a:rPr>
              <a:t>and </a:t>
            </a:r>
            <a:r>
              <a:rPr lang="en-US" sz="2800" b="1" dirty="0" smtClean="0">
                <a:latin typeface="Arial Unicode MS" pitchFamily="34" charset="-128"/>
                <a:ea typeface="Arial Unicode MS" pitchFamily="34" charset="-128"/>
                <a:cs typeface="Arial Unicode MS" pitchFamily="34" charset="-128"/>
              </a:rPr>
              <a:t>become part </a:t>
            </a:r>
            <a:r>
              <a:rPr lang="en-US" sz="2800" b="1" dirty="0" smtClean="0">
                <a:latin typeface="Arial Unicode MS" pitchFamily="34" charset="-128"/>
                <a:ea typeface="Arial Unicode MS" pitchFamily="34" charset="-128"/>
                <a:cs typeface="Arial Unicode MS" pitchFamily="34" charset="-128"/>
              </a:rPr>
              <a:t>	of 	the </a:t>
            </a:r>
            <a:r>
              <a:rPr lang="en-US" sz="2800" b="1" dirty="0" smtClean="0">
                <a:latin typeface="Arial Unicode MS" pitchFamily="34" charset="-128"/>
                <a:ea typeface="Arial Unicode MS" pitchFamily="34" charset="-128"/>
                <a:cs typeface="Arial Unicode MS" pitchFamily="34" charset="-128"/>
              </a:rPr>
              <a:t>“ground water” that plants use to </a:t>
            </a:r>
            <a:r>
              <a:rPr lang="en-US" sz="2800" b="1" dirty="0" smtClean="0">
                <a:latin typeface="Arial Unicode MS" pitchFamily="34" charset="-128"/>
                <a:ea typeface="Arial Unicode MS" pitchFamily="34" charset="-128"/>
                <a:cs typeface="Arial Unicode MS" pitchFamily="34" charset="-128"/>
              </a:rPr>
              <a:t>drink 	and eventually ends up in oceans, lakes, 	rivers, etc. </a:t>
            </a:r>
            <a:endParaRPr lang="en-US" sz="2800" b="1" dirty="0" smtClean="0">
              <a:latin typeface="Arial Unicode MS" pitchFamily="34" charset="-128"/>
              <a:ea typeface="Arial Unicode MS" pitchFamily="34" charset="-128"/>
              <a:cs typeface="Arial Unicode MS" pitchFamily="34" charset="-128"/>
            </a:endParaRPr>
          </a:p>
          <a:p>
            <a:pPr lvl="1"/>
            <a:r>
              <a:rPr lang="en-US" sz="2800" b="1" dirty="0" smtClean="0">
                <a:latin typeface="Arial Unicode MS" pitchFamily="34" charset="-128"/>
                <a:ea typeface="Arial Unicode MS" pitchFamily="34" charset="-128"/>
                <a:cs typeface="Arial Unicode MS" pitchFamily="34" charset="-128"/>
              </a:rPr>
              <a:t>	2.) “run off” </a:t>
            </a:r>
            <a:r>
              <a:rPr lang="en-US" sz="2800" b="1" dirty="0" smtClean="0">
                <a:latin typeface="Arial Unicode MS" pitchFamily="34" charset="-128"/>
                <a:ea typeface="Arial Unicode MS" pitchFamily="34" charset="-128"/>
                <a:cs typeface="Arial Unicode MS" pitchFamily="34" charset="-128"/>
              </a:rPr>
              <a:t>the </a:t>
            </a:r>
            <a:r>
              <a:rPr lang="en-US" sz="2800" b="1" dirty="0" smtClean="0">
                <a:latin typeface="Arial Unicode MS" pitchFamily="34" charset="-128"/>
                <a:ea typeface="Arial Unicode MS" pitchFamily="34" charset="-128"/>
                <a:cs typeface="Arial Unicode MS" pitchFamily="34" charset="-128"/>
              </a:rPr>
              <a:t>land, buildings, etc.</a:t>
            </a:r>
            <a:r>
              <a:rPr lang="en-US" sz="2800" b="1" dirty="0" smtClean="0">
                <a:latin typeface="Arial Unicode MS" pitchFamily="34" charset="-128"/>
                <a:ea typeface="Arial Unicode MS" pitchFamily="34" charset="-128"/>
                <a:cs typeface="Arial Unicode MS" pitchFamily="34" charset="-128"/>
              </a:rPr>
              <a:t> </a:t>
            </a:r>
            <a:r>
              <a:rPr lang="en-US" sz="2800" b="1" dirty="0" smtClean="0">
                <a:latin typeface="Arial Unicode MS" pitchFamily="34" charset="-128"/>
                <a:ea typeface="Arial Unicode MS" pitchFamily="34" charset="-128"/>
                <a:cs typeface="Arial Unicode MS" pitchFamily="34" charset="-128"/>
              </a:rPr>
              <a:t>and </a:t>
            </a:r>
            <a:r>
              <a:rPr lang="en-US" sz="2800" b="1" dirty="0" smtClean="0">
                <a:latin typeface="Arial Unicode MS" pitchFamily="34" charset="-128"/>
                <a:ea typeface="Arial Unicode MS" pitchFamily="34" charset="-128"/>
                <a:cs typeface="Arial Unicode MS" pitchFamily="34" charset="-128"/>
              </a:rPr>
              <a:t>	collect </a:t>
            </a:r>
            <a:r>
              <a:rPr lang="en-US" sz="2800" b="1" dirty="0" smtClean="0">
                <a:latin typeface="Arial Unicode MS" pitchFamily="34" charset="-128"/>
                <a:ea typeface="Arial Unicode MS" pitchFamily="34" charset="-128"/>
                <a:cs typeface="Arial Unicode MS" pitchFamily="34" charset="-128"/>
              </a:rPr>
              <a:t>in the </a:t>
            </a:r>
            <a:r>
              <a:rPr lang="en-US" sz="2800" b="1" dirty="0" smtClean="0">
                <a:latin typeface="Arial Unicode MS" pitchFamily="34" charset="-128"/>
                <a:ea typeface="Arial Unicode MS" pitchFamily="34" charset="-128"/>
                <a:cs typeface="Arial Unicode MS" pitchFamily="34" charset="-128"/>
              </a:rPr>
              <a:t>oceans</a:t>
            </a:r>
            <a:r>
              <a:rPr lang="en-US" sz="2800" b="1" dirty="0" smtClean="0">
                <a:latin typeface="Arial Unicode MS" pitchFamily="34" charset="-128"/>
                <a:ea typeface="Arial Unicode MS" pitchFamily="34" charset="-128"/>
                <a:cs typeface="Arial Unicode MS" pitchFamily="34" charset="-128"/>
              </a:rPr>
              <a:t>, lakes or </a:t>
            </a:r>
            <a:r>
              <a:rPr lang="en-US" sz="2800" b="1" dirty="0" smtClean="0">
                <a:latin typeface="Arial Unicode MS" pitchFamily="34" charset="-128"/>
                <a:ea typeface="Arial Unicode MS" pitchFamily="34" charset="-128"/>
                <a:cs typeface="Arial Unicode MS" pitchFamily="34" charset="-128"/>
              </a:rPr>
              <a:t>rivers, etc.  </a:t>
            </a:r>
          </a:p>
          <a:p>
            <a:pPr lvl="1"/>
            <a:endParaRPr lang="en-US" sz="1200" b="1" dirty="0" smtClean="0">
              <a:latin typeface="Arial Unicode MS" pitchFamily="34" charset="-128"/>
              <a:ea typeface="Arial Unicode MS" pitchFamily="34" charset="-128"/>
              <a:cs typeface="Arial Unicode MS" pitchFamily="34" charset="-128"/>
            </a:endParaRPr>
          </a:p>
          <a:p>
            <a:pPr lvl="1"/>
            <a:r>
              <a:rPr lang="en-US" sz="3200" b="1" u="sng" dirty="0" smtClean="0">
                <a:latin typeface="Arial Unicode MS" pitchFamily="34" charset="-128"/>
                <a:ea typeface="Arial Unicode MS" pitchFamily="34" charset="-128"/>
                <a:cs typeface="Arial Unicode MS" pitchFamily="34" charset="-128"/>
              </a:rPr>
              <a:t>and </a:t>
            </a:r>
            <a:r>
              <a:rPr lang="en-US" sz="3200" b="1" u="sng" dirty="0" smtClean="0">
                <a:latin typeface="Arial Unicode MS" pitchFamily="34" charset="-128"/>
                <a:ea typeface="Arial Unicode MS" pitchFamily="34" charset="-128"/>
                <a:cs typeface="Arial Unicode MS" pitchFamily="34" charset="-128"/>
              </a:rPr>
              <a:t>the </a:t>
            </a:r>
            <a:r>
              <a:rPr lang="en-US" sz="3200" b="1" u="sng" dirty="0" smtClean="0">
                <a:latin typeface="Arial Unicode MS" pitchFamily="34" charset="-128"/>
                <a:ea typeface="Arial Unicode MS" pitchFamily="34" charset="-128"/>
                <a:cs typeface="Arial Unicode MS" pitchFamily="34" charset="-128"/>
              </a:rPr>
              <a:t>cycle </a:t>
            </a:r>
            <a:r>
              <a:rPr lang="en-US" sz="3200" b="1" u="sng" dirty="0" smtClean="0">
                <a:latin typeface="Arial Unicode MS" pitchFamily="34" charset="-128"/>
                <a:ea typeface="Arial Unicode MS" pitchFamily="34" charset="-128"/>
                <a:cs typeface="Arial Unicode MS" pitchFamily="34" charset="-128"/>
              </a:rPr>
              <a:t>starts ALL OVER AGAIN!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up)">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2530" name="Picture 2"/>
          <p:cNvPicPr>
            <a:picLocks noChangeAspect="1" noChangeArrowheads="1"/>
          </p:cNvPicPr>
          <p:nvPr/>
        </p:nvPicPr>
        <p:blipFill>
          <a:blip r:embed="rId2" cstate="print"/>
          <a:srcRect/>
          <a:stretch>
            <a:fillRect/>
          </a:stretch>
        </p:blipFill>
        <p:spPr bwMode="auto">
          <a:xfrm>
            <a:off x="76200" y="93700"/>
            <a:ext cx="8915400" cy="67643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dissolve">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title"/>
          </p:nvPr>
        </p:nvSpPr>
        <p:spPr>
          <a:xfrm>
            <a:off x="-76200" y="2057400"/>
            <a:ext cx="5486400" cy="3200400"/>
          </a:xfrm>
        </p:spPr>
        <p:txBody>
          <a:bodyPr/>
          <a:lstStyle/>
          <a:p>
            <a:r>
              <a:rPr lang="en-US" b="1" dirty="0" smtClean="0">
                <a:latin typeface="Arial Unicode MS" pitchFamily="34" charset="-128"/>
                <a:ea typeface="Arial Unicode MS" pitchFamily="34" charset="-128"/>
                <a:cs typeface="Arial Unicode MS" pitchFamily="34" charset="-128"/>
                <a:hlinkClick r:id="rId3"/>
              </a:rPr>
              <a:t>Water Cycle Song </a:t>
            </a:r>
            <a:r>
              <a:rPr lang="en-US" b="1" dirty="0" smtClean="0">
                <a:latin typeface="Arial Unicode MS" pitchFamily="34" charset="-128"/>
                <a:ea typeface="Arial Unicode MS" pitchFamily="34" charset="-128"/>
                <a:cs typeface="Arial Unicode MS" pitchFamily="34" charset="-128"/>
              </a:rPr>
              <a:t/>
            </a:r>
            <a:br>
              <a:rPr lang="en-US" b="1" dirty="0" smtClean="0">
                <a:latin typeface="Arial Unicode MS" pitchFamily="34" charset="-128"/>
                <a:ea typeface="Arial Unicode MS" pitchFamily="34" charset="-128"/>
                <a:cs typeface="Arial Unicode MS" pitchFamily="34" charset="-128"/>
              </a:rPr>
            </a:br>
            <a:endParaRPr lang="en-US" b="1" dirty="0">
              <a:latin typeface="Arial Unicode MS" pitchFamily="34" charset="-128"/>
              <a:ea typeface="Arial Unicode MS" pitchFamily="34" charset="-128"/>
              <a:cs typeface="Arial Unicode MS" pitchFamily="34" charset="-128"/>
            </a:endParaRPr>
          </a:p>
        </p:txBody>
      </p:sp>
      <p:sp>
        <p:nvSpPr>
          <p:cNvPr id="6" name="TextBox 5"/>
          <p:cNvSpPr txBox="1"/>
          <p:nvPr/>
        </p:nvSpPr>
        <p:spPr>
          <a:xfrm>
            <a:off x="762000" y="457200"/>
            <a:ext cx="8001000" cy="769441"/>
          </a:xfrm>
          <a:prstGeom prst="rect">
            <a:avLst/>
          </a:prstGeom>
          <a:noFill/>
        </p:spPr>
        <p:txBody>
          <a:bodyPr wrap="square" rtlCol="0">
            <a:spAutoFit/>
          </a:bodyPr>
          <a:lstStyle/>
          <a:p>
            <a:r>
              <a:rPr lang="en-US" sz="4400" b="1" dirty="0" smtClean="0">
                <a:latin typeface="Arial Unicode MS" pitchFamily="34" charset="-128"/>
                <a:ea typeface="Arial Unicode MS" pitchFamily="34" charset="-128"/>
                <a:cs typeface="Arial Unicode MS" pitchFamily="34" charset="-128"/>
              </a:rPr>
              <a:t>Let your ears enjoy this song:</a:t>
            </a:r>
            <a:endParaRPr lang="en-US" sz="4400" b="1" dirty="0">
              <a:latin typeface="Arial Unicode MS" pitchFamily="34" charset="-128"/>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1371600" y="457200"/>
            <a:ext cx="6705600" cy="2554545"/>
          </a:xfrm>
          <a:prstGeom prst="rect">
            <a:avLst/>
          </a:prstGeom>
          <a:noFill/>
        </p:spPr>
        <p:txBody>
          <a:bodyPr wrap="square" rtlCol="0">
            <a:spAutoFit/>
          </a:bodyPr>
          <a:lstStyle/>
          <a:p>
            <a:pPr algn="ctr"/>
            <a:r>
              <a:rPr lang="en-US" sz="8000" b="1" dirty="0" smtClean="0">
                <a:latin typeface="Arial Unicode MS" pitchFamily="34" charset="-128"/>
                <a:ea typeface="Arial Unicode MS" pitchFamily="34" charset="-128"/>
                <a:cs typeface="Arial Unicode MS" pitchFamily="34" charset="-128"/>
              </a:rPr>
              <a:t>And that’s the Water Cycle!</a:t>
            </a:r>
            <a:endParaRPr lang="en-US" sz="8000" b="1" dirty="0">
              <a:latin typeface="Arial Unicode MS" pitchFamily="34" charset="-128"/>
              <a:ea typeface="Arial Unicode MS" pitchFamily="34" charset="-128"/>
              <a:cs typeface="Arial Unicode MS" pitchFamily="34" charset="-128"/>
            </a:endParaRPr>
          </a:p>
        </p:txBody>
      </p:sp>
      <p:pic>
        <p:nvPicPr>
          <p:cNvPr id="6" name="j0214098.wav">
            <a:hlinkClick r:id="" action="ppaction://media"/>
          </p:cNvPr>
          <p:cNvPicPr>
            <a:picLocks noGrp="1" noRot="1" noChangeAspect="1"/>
          </p:cNvPicPr>
          <p:nvPr>
            <p:ph idx="1"/>
            <a:wavAudioFile r:embed="rId1" name="j0214098.wav"/>
          </p:nvPr>
        </p:nvPicPr>
        <p:blipFill>
          <a:blip r:embed="rId4" cstate="print"/>
          <a:stretch>
            <a:fillRect/>
          </a:stretch>
        </p:blipFill>
        <p:spPr>
          <a:xfrm>
            <a:off x="8839200" y="6553200"/>
            <a:ext cx="304800" cy="304800"/>
          </a:xfrm>
          <a:prstGeom prst="rect">
            <a:avLst/>
          </a:prstGeom>
        </p:spPr>
      </p:pic>
      <p:sp>
        <p:nvSpPr>
          <p:cNvPr id="7" name="TextBox 6"/>
          <p:cNvSpPr txBox="1"/>
          <p:nvPr/>
        </p:nvSpPr>
        <p:spPr>
          <a:xfrm>
            <a:off x="533400" y="5325070"/>
            <a:ext cx="5715000" cy="923330"/>
          </a:xfrm>
          <a:prstGeom prst="rect">
            <a:avLst/>
          </a:prstGeom>
          <a:noFill/>
        </p:spPr>
        <p:txBody>
          <a:bodyPr wrap="square" rtlCol="0">
            <a:spAutoFit/>
          </a:bodyPr>
          <a:lstStyle/>
          <a:p>
            <a:r>
              <a:rPr lang="en-US" sz="5400" b="1" dirty="0" err="1" smtClean="0">
                <a:latin typeface="Arial Unicode MS" pitchFamily="34" charset="-128"/>
                <a:ea typeface="Arial Unicode MS" pitchFamily="34" charset="-128"/>
                <a:cs typeface="Arial Unicode MS" pitchFamily="34" charset="-128"/>
              </a:rPr>
              <a:t>Ain’t</a:t>
            </a:r>
            <a:r>
              <a:rPr lang="en-US" sz="5400" b="1" dirty="0" smtClean="0">
                <a:latin typeface="Arial Unicode MS" pitchFamily="34" charset="-128"/>
                <a:ea typeface="Arial Unicode MS" pitchFamily="34" charset="-128"/>
                <a:cs typeface="Arial Unicode MS" pitchFamily="34" charset="-128"/>
              </a:rPr>
              <a:t> it great?!?!</a:t>
            </a:r>
            <a:endParaRPr lang="en-US" sz="5400" b="1" dirty="0">
              <a:latin typeface="Arial Unicode MS" pitchFamily="34" charset="-128"/>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1" nodeType="clickEffect">
                                  <p:stCondLst>
                                    <p:cond delay="0"/>
                                  </p:stCondLst>
                                  <p:iterate type="lt">
                                    <p:tmPct val="10000"/>
                                  </p:iterate>
                                  <p:childTnLst>
                                    <p:animMotion origin="layout" path="M 0.0 0.0 L 0.0 -0.07213" pathEditMode="relative" ptsTypes="">
                                      <p:cBhvr>
                                        <p:cTn id="6" dur="500" accel="50000" decel="50000" autoRev="1" fill="hold">
                                          <p:stCondLst>
                                            <p:cond delay="0"/>
                                          </p:stCondLst>
                                        </p:cTn>
                                        <p:tgtEl>
                                          <p:spTgt spid="5"/>
                                        </p:tgtEl>
                                        <p:attrNameLst>
                                          <p:attrName>ppt_x</p:attrName>
                                          <p:attrName>ppt_y</p:attrName>
                                        </p:attrNameLst>
                                      </p:cBhvr>
                                    </p:animMotion>
                                    <p:animRot by="1500000">
                                      <p:cBhvr>
                                        <p:cTn id="7" dur="250" fill="hold">
                                          <p:stCondLst>
                                            <p:cond delay="0"/>
                                          </p:stCondLst>
                                        </p:cTn>
                                        <p:tgtEl>
                                          <p:spTgt spid="5"/>
                                        </p:tgtEl>
                                        <p:attrNameLst>
                                          <p:attrName>r</p:attrName>
                                        </p:attrNameLst>
                                      </p:cBhvr>
                                    </p:animRot>
                                    <p:animRot by="-1500000">
                                      <p:cBhvr>
                                        <p:cTn id="8" dur="250" fill="hold">
                                          <p:stCondLst>
                                            <p:cond delay="250"/>
                                          </p:stCondLst>
                                        </p:cTn>
                                        <p:tgtEl>
                                          <p:spTgt spid="5"/>
                                        </p:tgtEl>
                                        <p:attrNameLst>
                                          <p:attrName>r</p:attrName>
                                        </p:attrNameLst>
                                      </p:cBhvr>
                                    </p:animRot>
                                    <p:animRot by="-1500000">
                                      <p:cBhvr>
                                        <p:cTn id="9" dur="250" fill="hold">
                                          <p:stCondLst>
                                            <p:cond delay="500"/>
                                          </p:stCondLst>
                                        </p:cTn>
                                        <p:tgtEl>
                                          <p:spTgt spid="5"/>
                                        </p:tgtEl>
                                        <p:attrNameLst>
                                          <p:attrName>r</p:attrName>
                                        </p:attrNameLst>
                                      </p:cBhvr>
                                    </p:animRot>
                                    <p:animRot by="1500000">
                                      <p:cBhvr>
                                        <p:cTn id="10" dur="250" fill="hold">
                                          <p:stCondLst>
                                            <p:cond delay="75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80">
                                          <p:stCondLst>
                                            <p:cond delay="0"/>
                                          </p:stCondLst>
                                        </p:cTn>
                                        <p:tgtEl>
                                          <p:spTgt spid="7"/>
                                        </p:tgtEl>
                                      </p:cBhvr>
                                    </p:animEffect>
                                    <p:anim calcmode="lin" valueType="num">
                                      <p:cBhvr>
                                        <p:cTn id="1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1" dur="26">
                                          <p:stCondLst>
                                            <p:cond delay="650"/>
                                          </p:stCondLst>
                                        </p:cTn>
                                        <p:tgtEl>
                                          <p:spTgt spid="7"/>
                                        </p:tgtEl>
                                      </p:cBhvr>
                                      <p:to x="100000" y="60000"/>
                                    </p:animScale>
                                    <p:animScale>
                                      <p:cBhvr>
                                        <p:cTn id="22" dur="166" decel="50000">
                                          <p:stCondLst>
                                            <p:cond delay="676"/>
                                          </p:stCondLst>
                                        </p:cTn>
                                        <p:tgtEl>
                                          <p:spTgt spid="7"/>
                                        </p:tgtEl>
                                      </p:cBhvr>
                                      <p:to x="100000" y="100000"/>
                                    </p:animScale>
                                    <p:animScale>
                                      <p:cBhvr>
                                        <p:cTn id="23" dur="26">
                                          <p:stCondLst>
                                            <p:cond delay="1312"/>
                                          </p:stCondLst>
                                        </p:cTn>
                                        <p:tgtEl>
                                          <p:spTgt spid="7"/>
                                        </p:tgtEl>
                                      </p:cBhvr>
                                      <p:to x="100000" y="80000"/>
                                    </p:animScale>
                                    <p:animScale>
                                      <p:cBhvr>
                                        <p:cTn id="24" dur="166" decel="50000">
                                          <p:stCondLst>
                                            <p:cond delay="1338"/>
                                          </p:stCondLst>
                                        </p:cTn>
                                        <p:tgtEl>
                                          <p:spTgt spid="7"/>
                                        </p:tgtEl>
                                      </p:cBhvr>
                                      <p:to x="100000" y="100000"/>
                                    </p:animScale>
                                    <p:animScale>
                                      <p:cBhvr>
                                        <p:cTn id="25" dur="26">
                                          <p:stCondLst>
                                            <p:cond delay="1642"/>
                                          </p:stCondLst>
                                        </p:cTn>
                                        <p:tgtEl>
                                          <p:spTgt spid="7"/>
                                        </p:tgtEl>
                                      </p:cBhvr>
                                      <p:to x="100000" y="90000"/>
                                    </p:animScale>
                                    <p:animScale>
                                      <p:cBhvr>
                                        <p:cTn id="26" dur="166" decel="50000">
                                          <p:stCondLst>
                                            <p:cond delay="1668"/>
                                          </p:stCondLst>
                                        </p:cTn>
                                        <p:tgtEl>
                                          <p:spTgt spid="7"/>
                                        </p:tgtEl>
                                      </p:cBhvr>
                                      <p:to x="100000" y="100000"/>
                                    </p:animScale>
                                    <p:animScale>
                                      <p:cBhvr>
                                        <p:cTn id="27" dur="26">
                                          <p:stCondLst>
                                            <p:cond delay="1808"/>
                                          </p:stCondLst>
                                        </p:cTn>
                                        <p:tgtEl>
                                          <p:spTgt spid="7"/>
                                        </p:tgtEl>
                                      </p:cBhvr>
                                      <p:to x="100000" y="95000"/>
                                    </p:animScale>
                                    <p:animScale>
                                      <p:cBhvr>
                                        <p:cTn id="28" dur="166" decel="50000">
                                          <p:stCondLst>
                                            <p:cond delay="1834"/>
                                          </p:stCondLst>
                                        </p:cTn>
                                        <p:tgtEl>
                                          <p:spTgt spid="7"/>
                                        </p:tgtEl>
                                      </p:cBhvr>
                                      <p:to x="100000" y="100000"/>
                                    </p:animScale>
                                  </p:childTnLst>
                                </p:cTn>
                              </p:par>
                            </p:childTnLst>
                          </p:cTn>
                        </p:par>
                        <p:par>
                          <p:cTn id="29" fill="hold">
                            <p:stCondLst>
                              <p:cond delay="2000"/>
                            </p:stCondLst>
                            <p:childTnLst>
                              <p:par>
                                <p:cTn id="30" presetID="1" presetClass="mediacall" presetSubtype="0" fill="hold" nodeType="afterEffect">
                                  <p:stCondLst>
                                    <p:cond delay="0"/>
                                  </p:stCondLst>
                                  <p:childTnLst>
                                    <p:cmd type="call" cmd="playFrom(0.0)">
                                      <p:cBhvr>
                                        <p:cTn id="31" dur="473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3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6" name="TextBox 5"/>
          <p:cNvSpPr txBox="1"/>
          <p:nvPr/>
        </p:nvSpPr>
        <p:spPr>
          <a:xfrm>
            <a:off x="533400" y="1066800"/>
            <a:ext cx="7696200" cy="2308324"/>
          </a:xfrm>
          <a:prstGeom prst="rect">
            <a:avLst/>
          </a:prstGeom>
          <a:noFill/>
        </p:spPr>
        <p:txBody>
          <a:bodyPr wrap="square" rtlCol="0">
            <a:spAutoFit/>
          </a:bodyPr>
          <a:lstStyle/>
          <a:p>
            <a:r>
              <a:rPr lang="en-US" sz="4800" b="1" dirty="0" smtClean="0">
                <a:latin typeface="Arial Unicode MS" pitchFamily="34" charset="-128"/>
                <a:ea typeface="Arial Unicode MS" pitchFamily="34" charset="-128"/>
                <a:cs typeface="Arial Unicode MS" pitchFamily="34" charset="-128"/>
              </a:rPr>
              <a:t>1.) Take a good look at the water in your cup.  </a:t>
            </a:r>
            <a:br>
              <a:rPr lang="en-US" sz="4800" b="1" dirty="0" smtClean="0">
                <a:latin typeface="Arial Unicode MS" pitchFamily="34" charset="-128"/>
                <a:ea typeface="Arial Unicode MS" pitchFamily="34" charset="-128"/>
                <a:cs typeface="Arial Unicode MS" pitchFamily="34" charset="-128"/>
              </a:rPr>
            </a:br>
            <a:endParaRPr lang="en-US" sz="4800" dirty="0"/>
          </a:p>
        </p:txBody>
      </p:sp>
      <p:sp>
        <p:nvSpPr>
          <p:cNvPr id="7" name="TextBox 6"/>
          <p:cNvSpPr txBox="1"/>
          <p:nvPr/>
        </p:nvSpPr>
        <p:spPr>
          <a:xfrm>
            <a:off x="609600" y="2895600"/>
            <a:ext cx="7696200" cy="830997"/>
          </a:xfrm>
          <a:prstGeom prst="rect">
            <a:avLst/>
          </a:prstGeom>
          <a:noFill/>
        </p:spPr>
        <p:txBody>
          <a:bodyPr wrap="square" rtlCol="0">
            <a:spAutoFit/>
          </a:bodyPr>
          <a:lstStyle/>
          <a:p>
            <a:r>
              <a:rPr lang="en-US" sz="4800" b="1" dirty="0" smtClean="0">
                <a:latin typeface="Arial Unicode MS" pitchFamily="34" charset="-128"/>
                <a:ea typeface="Arial Unicode MS" pitchFamily="34" charset="-128"/>
                <a:cs typeface="Arial Unicode MS" pitchFamily="34" charset="-128"/>
              </a:rPr>
              <a:t>2.) Drink all of it</a:t>
            </a:r>
            <a:r>
              <a:rPr lang="en-US" sz="4800" b="1" dirty="0" smtClean="0">
                <a:latin typeface="Arial Unicode MS" pitchFamily="34" charset="-128"/>
                <a:ea typeface="Arial Unicode MS" pitchFamily="34" charset="-128"/>
                <a:cs typeface="Arial Unicode MS" pitchFamily="34" charset="-128"/>
              </a:rPr>
              <a:t>.</a:t>
            </a:r>
            <a:endParaRPr lang="en-US" sz="4800" dirty="0"/>
          </a:p>
        </p:txBody>
      </p:sp>
      <p:sp>
        <p:nvSpPr>
          <p:cNvPr id="8" name="Rectangle 7"/>
          <p:cNvSpPr/>
          <p:nvPr/>
        </p:nvSpPr>
        <p:spPr>
          <a:xfrm>
            <a:off x="568243" y="4038600"/>
            <a:ext cx="8347157" cy="1569660"/>
          </a:xfrm>
          <a:prstGeom prst="rect">
            <a:avLst/>
          </a:prstGeom>
        </p:spPr>
        <p:txBody>
          <a:bodyPr wrap="none">
            <a:spAutoFit/>
          </a:bodyPr>
          <a:lstStyle/>
          <a:p>
            <a:r>
              <a:rPr lang="en-US" sz="4800" b="1" dirty="0" smtClean="0">
                <a:latin typeface="Arial Unicode MS" pitchFamily="34" charset="-128"/>
                <a:ea typeface="Arial Unicode MS" pitchFamily="34" charset="-128"/>
                <a:cs typeface="Arial Unicode MS" pitchFamily="34" charset="-128"/>
              </a:rPr>
              <a:t>3.) Can you guess how old </a:t>
            </a:r>
            <a:endParaRPr lang="en-US" sz="4800" b="1" dirty="0" smtClean="0">
              <a:latin typeface="Arial Unicode MS" pitchFamily="34" charset="-128"/>
              <a:ea typeface="Arial Unicode MS" pitchFamily="34" charset="-128"/>
              <a:cs typeface="Arial Unicode MS" pitchFamily="34" charset="-128"/>
            </a:endParaRPr>
          </a:p>
          <a:p>
            <a:r>
              <a:rPr lang="en-US" sz="4800" b="1" dirty="0" smtClean="0">
                <a:latin typeface="Arial Unicode MS" pitchFamily="34" charset="-128"/>
                <a:ea typeface="Arial Unicode MS" pitchFamily="34" charset="-128"/>
                <a:cs typeface="Arial Unicode MS" pitchFamily="34" charset="-128"/>
              </a:rPr>
              <a:t>it </a:t>
            </a:r>
            <a:r>
              <a:rPr lang="en-US" sz="4800" b="1" dirty="0" smtClean="0">
                <a:latin typeface="Arial Unicode MS" pitchFamily="34" charset="-128"/>
                <a:ea typeface="Arial Unicode MS" pitchFamily="34" charset="-128"/>
                <a:cs typeface="Arial Unicode MS" pitchFamily="34" charset="-128"/>
              </a:rPr>
              <a:t>is</a:t>
            </a:r>
            <a:r>
              <a:rPr lang="en-US" sz="4800" b="1" dirty="0" smtClean="0">
                <a:latin typeface="Arial Unicode MS" pitchFamily="34" charset="-128"/>
                <a:ea typeface="Arial Unicode MS" pitchFamily="34" charset="-128"/>
                <a:cs typeface="Arial Unicode MS" pitchFamily="34" charset="-128"/>
              </a:rPr>
              <a:t>?  Talk with your neighbor.</a:t>
            </a:r>
            <a:endParaRPr lang="en-US" sz="4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dissolve">
                                      <p:cBhvr>
                                        <p:cTn id="20"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a:spLocks noGrp="1"/>
          </p:cNvSpPr>
          <p:nvPr>
            <p:ph idx="1"/>
          </p:nvPr>
        </p:nvSpPr>
        <p:spPr>
          <a:xfrm>
            <a:off x="152400" y="609600"/>
            <a:ext cx="8458200" cy="5668963"/>
          </a:xfrm>
        </p:spPr>
        <p:txBody>
          <a:bodyPr>
            <a:normAutofit fontScale="92500" lnSpcReduction="10000"/>
          </a:bodyPr>
          <a:lstStyle/>
          <a:p>
            <a:pPr algn="ctr">
              <a:buNone/>
            </a:pPr>
            <a:r>
              <a:rPr lang="en-US" b="1" dirty="0" smtClean="0">
                <a:latin typeface="Arial Unicode MS" pitchFamily="34" charset="-128"/>
                <a:ea typeface="Arial Unicode MS" pitchFamily="34" charset="-128"/>
                <a:cs typeface="Arial Unicode MS" pitchFamily="34" charset="-128"/>
              </a:rPr>
              <a:t>   The water in </a:t>
            </a:r>
            <a:r>
              <a:rPr lang="en-US" b="1" dirty="0" smtClean="0">
                <a:latin typeface="Arial Unicode MS" pitchFamily="34" charset="-128"/>
                <a:ea typeface="Arial Unicode MS" pitchFamily="34" charset="-128"/>
                <a:cs typeface="Arial Unicode MS" pitchFamily="34" charset="-128"/>
              </a:rPr>
              <a:t>your cup may </a:t>
            </a:r>
            <a:r>
              <a:rPr lang="en-US" b="1" dirty="0" smtClean="0">
                <a:latin typeface="Arial Unicode MS" pitchFamily="34" charset="-128"/>
                <a:ea typeface="Arial Unicode MS" pitchFamily="34" charset="-128"/>
                <a:cs typeface="Arial Unicode MS" pitchFamily="34" charset="-128"/>
              </a:rPr>
              <a:t>have fallen from the sky as rain just last week, but the water itself has been around pretty much as long as the earth has!   When the first fish crawled out of the ocean onto the land, </a:t>
            </a:r>
            <a:r>
              <a:rPr lang="en-US" b="1" dirty="0" smtClean="0">
                <a:latin typeface="Arial Unicode MS" pitchFamily="34" charset="-128"/>
                <a:ea typeface="Arial Unicode MS" pitchFamily="34" charset="-128"/>
                <a:cs typeface="Arial Unicode MS" pitchFamily="34" charset="-128"/>
              </a:rPr>
              <a:t>your cup of </a:t>
            </a:r>
            <a:r>
              <a:rPr lang="en-US" b="1" dirty="0" smtClean="0">
                <a:latin typeface="Arial Unicode MS" pitchFamily="34" charset="-128"/>
                <a:ea typeface="Arial Unicode MS" pitchFamily="34" charset="-128"/>
                <a:cs typeface="Arial Unicode MS" pitchFamily="34" charset="-128"/>
              </a:rPr>
              <a:t>water was part of that ocean.  When the Brontosaurus walked through lakes feeding on plants, </a:t>
            </a:r>
            <a:r>
              <a:rPr lang="en-US" b="1" dirty="0" smtClean="0">
                <a:latin typeface="Arial Unicode MS" pitchFamily="34" charset="-128"/>
                <a:ea typeface="Arial Unicode MS" pitchFamily="34" charset="-128"/>
                <a:cs typeface="Arial Unicode MS" pitchFamily="34" charset="-128"/>
              </a:rPr>
              <a:t>your cup of </a:t>
            </a:r>
            <a:r>
              <a:rPr lang="en-US" b="1" dirty="0" smtClean="0">
                <a:latin typeface="Arial Unicode MS" pitchFamily="34" charset="-128"/>
                <a:ea typeface="Arial Unicode MS" pitchFamily="34" charset="-128"/>
                <a:cs typeface="Arial Unicode MS" pitchFamily="34" charset="-128"/>
              </a:rPr>
              <a:t>water was part of those lakes.  When kings and princesses, knights and squires took a drink from their wells, </a:t>
            </a:r>
            <a:r>
              <a:rPr lang="en-US" b="1" dirty="0" smtClean="0">
                <a:latin typeface="Arial Unicode MS" pitchFamily="34" charset="-128"/>
                <a:ea typeface="Arial Unicode MS" pitchFamily="34" charset="-128"/>
                <a:cs typeface="Arial Unicode MS" pitchFamily="34" charset="-128"/>
              </a:rPr>
              <a:t>your cup </a:t>
            </a:r>
            <a:r>
              <a:rPr lang="en-US" b="1" dirty="0" smtClean="0">
                <a:latin typeface="Arial Unicode MS" pitchFamily="34" charset="-128"/>
                <a:ea typeface="Arial Unicode MS" pitchFamily="34" charset="-128"/>
                <a:cs typeface="Arial Unicode MS" pitchFamily="34" charset="-128"/>
              </a:rPr>
              <a:t>of water was part of those wells.</a:t>
            </a:r>
          </a:p>
          <a:p>
            <a:pPr algn="ctr">
              <a:buNone/>
            </a:pPr>
            <a:endParaRPr lang="en-US" b="1" i="1" dirty="0" smtClean="0">
              <a:latin typeface="Arial Unicode MS" pitchFamily="34" charset="-128"/>
              <a:ea typeface="Arial Unicode MS" pitchFamily="34" charset="-128"/>
              <a:cs typeface="Arial Unicode MS" pitchFamily="34" charset="-128"/>
            </a:endParaRPr>
          </a:p>
          <a:p>
            <a:pPr algn="ctr">
              <a:buNone/>
            </a:pPr>
            <a:r>
              <a:rPr lang="en-US" b="1" i="1" dirty="0" smtClean="0">
                <a:latin typeface="Arial Unicode MS" pitchFamily="34" charset="-128"/>
                <a:ea typeface="Arial Unicode MS" pitchFamily="34" charset="-128"/>
                <a:cs typeface="Arial Unicode MS" pitchFamily="34" charset="-128"/>
              </a:rPr>
              <a:t>And you thought your parents were OLD!</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381000" y="762001"/>
            <a:ext cx="8382000" cy="5201424"/>
          </a:xfrm>
          <a:prstGeom prst="rect">
            <a:avLst/>
          </a:prstGeom>
          <a:noFill/>
        </p:spPr>
        <p:txBody>
          <a:bodyPr wrap="square" rtlCol="0">
            <a:spAutoFit/>
          </a:bodyPr>
          <a:lstStyle/>
          <a:p>
            <a:r>
              <a:rPr lang="en-US" sz="3600" b="1" dirty="0" smtClean="0">
                <a:latin typeface="Arial Unicode MS" pitchFamily="34" charset="-128"/>
                <a:ea typeface="Arial Unicode MS" pitchFamily="34" charset="-128"/>
                <a:cs typeface="Arial Unicode MS" pitchFamily="34" charset="-128"/>
              </a:rPr>
              <a:t>Let’s </a:t>
            </a:r>
            <a:r>
              <a:rPr lang="en-US" sz="3600" b="1" u="sng" dirty="0" smtClean="0">
                <a:latin typeface="Arial Unicode MS" pitchFamily="34" charset="-128"/>
                <a:ea typeface="Arial Unicode MS" pitchFamily="34" charset="-128"/>
                <a:cs typeface="Arial Unicode MS" pitchFamily="34" charset="-128"/>
              </a:rPr>
              <a:t>close read </a:t>
            </a:r>
            <a:r>
              <a:rPr lang="en-US" sz="3600" b="1" dirty="0" smtClean="0">
                <a:latin typeface="Arial Unicode MS" pitchFamily="34" charset="-128"/>
                <a:ea typeface="Arial Unicode MS" pitchFamily="34" charset="-128"/>
                <a:cs typeface="Arial Unicode MS" pitchFamily="34" charset="-128"/>
              </a:rPr>
              <a:t>an article called, “Did You Share Your Drink with a Dinosaur?”</a:t>
            </a:r>
          </a:p>
          <a:p>
            <a:endParaRPr lang="en-US" sz="3600" b="1" dirty="0" smtClean="0">
              <a:latin typeface="Arial Unicode MS" pitchFamily="34" charset="-128"/>
              <a:ea typeface="Arial Unicode MS" pitchFamily="34" charset="-128"/>
              <a:cs typeface="Arial Unicode MS" pitchFamily="34" charset="-128"/>
            </a:endParaRPr>
          </a:p>
          <a:p>
            <a:r>
              <a:rPr lang="en-US" sz="3200" b="1" dirty="0" smtClean="0">
                <a:latin typeface="Arial Unicode MS" pitchFamily="34" charset="-128"/>
                <a:ea typeface="Arial Unicode MS" pitchFamily="34" charset="-128"/>
                <a:cs typeface="Arial Unicode MS" pitchFamily="34" charset="-128"/>
              </a:rPr>
              <a:t>1.) You must use your close reading strategies with an Expo marker directly on the protector sheet.  </a:t>
            </a:r>
          </a:p>
          <a:p>
            <a:r>
              <a:rPr lang="en-US" sz="3200" b="1" dirty="0" smtClean="0">
                <a:latin typeface="Arial Unicode MS" pitchFamily="34" charset="-128"/>
                <a:ea typeface="Arial Unicode MS" pitchFamily="34" charset="-128"/>
                <a:cs typeface="Arial Unicode MS" pitchFamily="34" charset="-128"/>
              </a:rPr>
              <a:t>2.) Write all your Think Marks on sticky notes (please be resourceful with these). </a:t>
            </a:r>
          </a:p>
          <a:p>
            <a:r>
              <a:rPr lang="en-US" sz="3200" b="1" dirty="0" smtClean="0">
                <a:latin typeface="Arial Unicode MS" pitchFamily="34" charset="-128"/>
                <a:ea typeface="Arial Unicode MS" pitchFamily="34" charset="-128"/>
                <a:cs typeface="Arial Unicode MS" pitchFamily="34" charset="-128"/>
              </a:rPr>
              <a:t>3.) You </a:t>
            </a:r>
            <a:r>
              <a:rPr lang="en-US" sz="3200" b="1" dirty="0" smtClean="0">
                <a:latin typeface="Arial Unicode MS" pitchFamily="34" charset="-128"/>
                <a:ea typeface="Arial Unicode MS" pitchFamily="34" charset="-128"/>
                <a:cs typeface="Arial Unicode MS" pitchFamily="34" charset="-128"/>
              </a:rPr>
              <a:t>may read with someone if you’d like. </a:t>
            </a:r>
            <a:endParaRPr lang="en-US" sz="3200" b="1" dirty="0" smtClean="0">
              <a:latin typeface="Arial Unicode MS" pitchFamily="34" charset="-128"/>
              <a:ea typeface="Arial Unicode MS" pitchFamily="34" charset="-128"/>
              <a:cs typeface="Arial Unicode MS" pitchFamily="34" charset="-128"/>
            </a:endParaRPr>
          </a:p>
          <a:p>
            <a:r>
              <a:rPr lang="en-US" sz="3200" b="1" dirty="0" smtClean="0">
                <a:latin typeface="Arial Unicode MS" pitchFamily="34" charset="-128"/>
                <a:ea typeface="Arial Unicode MS" pitchFamily="34" charset="-128"/>
                <a:cs typeface="Arial Unicode MS" pitchFamily="34" charset="-128"/>
              </a:rPr>
              <a:t>4.) You have 30 min. to finish. </a:t>
            </a:r>
            <a:endParaRPr lang="en-US" sz="3200" b="1" dirty="0">
              <a:latin typeface="Arial Unicode MS" pitchFamily="34" charset="-128"/>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from="(-#ppt_w/2)" to="(#ppt_x)" calcmode="lin" valueType="num">
                                      <p:cBhvr>
                                        <p:cTn id="7" dur="600" fill="hold">
                                          <p:stCondLst>
                                            <p:cond delay="0"/>
                                          </p:stCondLst>
                                        </p:cTn>
                                        <p:tgtEl>
                                          <p:spTgt spid="5">
                                            <p:txEl>
                                              <p:pRg st="2" end="2"/>
                                            </p:txEl>
                                          </p:spTgt>
                                        </p:tgtEl>
                                        <p:attrNameLst>
                                          <p:attrName>ppt_x</p:attrName>
                                        </p:attrNameLst>
                                      </p:cBhvr>
                                    </p:anim>
                                    <p:anim from="0" to="-1.0" calcmode="lin" valueType="num">
                                      <p:cBhvr>
                                        <p:cTn id="8" dur="200" decel="50000" autoRev="1" fill="hold">
                                          <p:stCondLst>
                                            <p:cond delay="600"/>
                                          </p:stCondLst>
                                        </p:cTn>
                                        <p:tgtEl>
                                          <p:spTgt spid="5">
                                            <p:txEl>
                                              <p:pRg st="2" end="2"/>
                                            </p:txEl>
                                          </p:spTgt>
                                        </p:tgtEl>
                                        <p:attrNameLst>
                                          <p:attrName>xshear</p:attrName>
                                        </p:attrNameLst>
                                      </p:cBhvr>
                                    </p:anim>
                                    <p:animScale>
                                      <p:cBhvr>
                                        <p:cTn id="9" dur="200" decel="100000" autoRev="1" fill="hold">
                                          <p:stCondLst>
                                            <p:cond delay="600"/>
                                          </p:stCondLst>
                                        </p:cTn>
                                        <p:tgtEl>
                                          <p:spTgt spid="5">
                                            <p:txEl>
                                              <p:pRg st="2" end="2"/>
                                            </p:txEl>
                                          </p:spTgt>
                                        </p:tgtEl>
                                      </p:cBhvr>
                                      <p:from x="100000" y="100000"/>
                                      <p:to x="80000" y="100000"/>
                                    </p:animScale>
                                    <p:anim by="(#ppt_h/3+#ppt_w*0.1)" calcmode="lin" valueType="num">
                                      <p:cBhvr additive="sum">
                                        <p:cTn id="10" dur="200" decel="100000" autoRev="1" fill="hold">
                                          <p:stCondLst>
                                            <p:cond delay="600"/>
                                          </p:stCondLst>
                                        </p:cTn>
                                        <p:tgtEl>
                                          <p:spTgt spid="5">
                                            <p:txEl>
                                              <p:pRg st="2" end="2"/>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from="(-#ppt_w/2)" to="(#ppt_x)" calcmode="lin" valueType="num">
                                      <p:cBhvr>
                                        <p:cTn id="15" dur="600" fill="hold">
                                          <p:stCondLst>
                                            <p:cond delay="0"/>
                                          </p:stCondLst>
                                        </p:cTn>
                                        <p:tgtEl>
                                          <p:spTgt spid="5">
                                            <p:txEl>
                                              <p:pRg st="3" end="3"/>
                                            </p:txEl>
                                          </p:spTgt>
                                        </p:tgtEl>
                                        <p:attrNameLst>
                                          <p:attrName>ppt_x</p:attrName>
                                        </p:attrNameLst>
                                      </p:cBhvr>
                                    </p:anim>
                                    <p:anim from="0" to="-1.0" calcmode="lin" valueType="num">
                                      <p:cBhvr>
                                        <p:cTn id="16" dur="200" decel="50000" autoRev="1" fill="hold">
                                          <p:stCondLst>
                                            <p:cond delay="600"/>
                                          </p:stCondLst>
                                        </p:cTn>
                                        <p:tgtEl>
                                          <p:spTgt spid="5">
                                            <p:txEl>
                                              <p:pRg st="3" end="3"/>
                                            </p:txEl>
                                          </p:spTgt>
                                        </p:tgtEl>
                                        <p:attrNameLst>
                                          <p:attrName>xshear</p:attrName>
                                        </p:attrNameLst>
                                      </p:cBhvr>
                                    </p:anim>
                                    <p:animScale>
                                      <p:cBhvr>
                                        <p:cTn id="17" dur="200" decel="100000" autoRev="1" fill="hold">
                                          <p:stCondLst>
                                            <p:cond delay="600"/>
                                          </p:stCondLst>
                                        </p:cTn>
                                        <p:tgtEl>
                                          <p:spTgt spid="5">
                                            <p:txEl>
                                              <p:pRg st="3" end="3"/>
                                            </p:txEl>
                                          </p:spTgt>
                                        </p:tgtEl>
                                      </p:cBhvr>
                                      <p:from x="100000" y="100000"/>
                                      <p:to x="80000" y="100000"/>
                                    </p:animScale>
                                    <p:anim by="(#ppt_h/3+#ppt_w*0.1)" calcmode="lin" valueType="num">
                                      <p:cBhvr additive="sum">
                                        <p:cTn id="18" dur="200" decel="100000" autoRev="1" fill="hold">
                                          <p:stCondLst>
                                            <p:cond delay="600"/>
                                          </p:stCondLst>
                                        </p:cTn>
                                        <p:tgtEl>
                                          <p:spTgt spid="5">
                                            <p:txEl>
                                              <p:pRg st="3" end="3"/>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from="(-#ppt_w/2)" to="(#ppt_x)" calcmode="lin" valueType="num">
                                      <p:cBhvr>
                                        <p:cTn id="23" dur="600" fill="hold">
                                          <p:stCondLst>
                                            <p:cond delay="0"/>
                                          </p:stCondLst>
                                        </p:cTn>
                                        <p:tgtEl>
                                          <p:spTgt spid="5">
                                            <p:txEl>
                                              <p:pRg st="4" end="4"/>
                                            </p:txEl>
                                          </p:spTgt>
                                        </p:tgtEl>
                                        <p:attrNameLst>
                                          <p:attrName>ppt_x</p:attrName>
                                        </p:attrNameLst>
                                      </p:cBhvr>
                                    </p:anim>
                                    <p:anim from="0" to="-1.0" calcmode="lin" valueType="num">
                                      <p:cBhvr>
                                        <p:cTn id="24" dur="200" decel="50000" autoRev="1" fill="hold">
                                          <p:stCondLst>
                                            <p:cond delay="600"/>
                                          </p:stCondLst>
                                        </p:cTn>
                                        <p:tgtEl>
                                          <p:spTgt spid="5">
                                            <p:txEl>
                                              <p:pRg st="4" end="4"/>
                                            </p:txEl>
                                          </p:spTgt>
                                        </p:tgtEl>
                                        <p:attrNameLst>
                                          <p:attrName>xshear</p:attrName>
                                        </p:attrNameLst>
                                      </p:cBhvr>
                                    </p:anim>
                                    <p:animScale>
                                      <p:cBhvr>
                                        <p:cTn id="25" dur="200" decel="100000" autoRev="1" fill="hold">
                                          <p:stCondLst>
                                            <p:cond delay="600"/>
                                          </p:stCondLst>
                                        </p:cTn>
                                        <p:tgtEl>
                                          <p:spTgt spid="5">
                                            <p:txEl>
                                              <p:pRg st="4" end="4"/>
                                            </p:txEl>
                                          </p:spTgt>
                                        </p:tgtEl>
                                      </p:cBhvr>
                                      <p:from x="100000" y="100000"/>
                                      <p:to x="80000" y="100000"/>
                                    </p:animScale>
                                    <p:anim by="(#ppt_h/3+#ppt_w*0.1)" calcmode="lin" valueType="num">
                                      <p:cBhvr additive="sum">
                                        <p:cTn id="26" dur="200" decel="100000" autoRev="1" fill="hold">
                                          <p:stCondLst>
                                            <p:cond delay="600"/>
                                          </p:stCondLst>
                                        </p:cTn>
                                        <p:tgtEl>
                                          <p:spTgt spid="5">
                                            <p:txEl>
                                              <p:pRg st="4" end="4"/>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from="(-#ppt_w/2)" to="(#ppt_x)" calcmode="lin" valueType="num">
                                      <p:cBhvr>
                                        <p:cTn id="31" dur="600" fill="hold">
                                          <p:stCondLst>
                                            <p:cond delay="0"/>
                                          </p:stCondLst>
                                        </p:cTn>
                                        <p:tgtEl>
                                          <p:spTgt spid="5">
                                            <p:txEl>
                                              <p:pRg st="5" end="5"/>
                                            </p:txEl>
                                          </p:spTgt>
                                        </p:tgtEl>
                                        <p:attrNameLst>
                                          <p:attrName>ppt_x</p:attrName>
                                        </p:attrNameLst>
                                      </p:cBhvr>
                                    </p:anim>
                                    <p:anim from="0" to="-1.0" calcmode="lin" valueType="num">
                                      <p:cBhvr>
                                        <p:cTn id="32" dur="200" decel="50000" autoRev="1" fill="hold">
                                          <p:stCondLst>
                                            <p:cond delay="600"/>
                                          </p:stCondLst>
                                        </p:cTn>
                                        <p:tgtEl>
                                          <p:spTgt spid="5">
                                            <p:txEl>
                                              <p:pRg st="5" end="5"/>
                                            </p:txEl>
                                          </p:spTgt>
                                        </p:tgtEl>
                                        <p:attrNameLst>
                                          <p:attrName>xshear</p:attrName>
                                        </p:attrNameLst>
                                      </p:cBhvr>
                                    </p:anim>
                                    <p:animScale>
                                      <p:cBhvr>
                                        <p:cTn id="33" dur="200" decel="100000" autoRev="1" fill="hold">
                                          <p:stCondLst>
                                            <p:cond delay="600"/>
                                          </p:stCondLst>
                                        </p:cTn>
                                        <p:tgtEl>
                                          <p:spTgt spid="5">
                                            <p:txEl>
                                              <p:pRg st="5" end="5"/>
                                            </p:txEl>
                                          </p:spTgt>
                                        </p:tgtEl>
                                      </p:cBhvr>
                                      <p:from x="100000" y="100000"/>
                                      <p:to x="80000" y="100000"/>
                                    </p:animScale>
                                    <p:anim by="(#ppt_h/3+#ppt_w*0.1)" calcmode="lin" valueType="num">
                                      <p:cBhvr additive="sum">
                                        <p:cTn id="34" dur="200" decel="100000" autoRev="1" fill="hold">
                                          <p:stCondLst>
                                            <p:cond delay="600"/>
                                          </p:stCondLst>
                                        </p:cTn>
                                        <p:tgtEl>
                                          <p:spTgt spid="5">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b="1" dirty="0" smtClean="0">
                <a:latin typeface="Arial Unicode MS" pitchFamily="34" charset="-128"/>
                <a:ea typeface="Arial Unicode MS" pitchFamily="34" charset="-128"/>
                <a:cs typeface="Arial Unicode MS" pitchFamily="34" charset="-128"/>
              </a:rPr>
              <a:t>Discussion Questions:</a:t>
            </a:r>
            <a:endParaRPr lang="en-US"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685800" y="1447801"/>
            <a:ext cx="7772400" cy="4876800"/>
          </a:xfrm>
        </p:spPr>
        <p:txBody>
          <a:bodyPr>
            <a:normAutofit fontScale="92500" lnSpcReduction="10000"/>
          </a:bodyPr>
          <a:lstStyle/>
          <a:p>
            <a:r>
              <a:rPr lang="en-US" b="1" dirty="0" smtClean="0">
                <a:latin typeface="Arial Unicode MS" pitchFamily="34" charset="-128"/>
                <a:ea typeface="Arial Unicode MS" pitchFamily="34" charset="-128"/>
                <a:cs typeface="Arial Unicode MS" pitchFamily="34" charset="-128"/>
              </a:rPr>
              <a:t>According to the text, why did you share your drink with a dinosaur?  </a:t>
            </a:r>
            <a:endParaRPr lang="en-US" b="1" dirty="0" smtClean="0">
              <a:latin typeface="Arial Unicode MS" pitchFamily="34" charset="-128"/>
              <a:ea typeface="Arial Unicode MS" pitchFamily="34" charset="-128"/>
              <a:cs typeface="Arial Unicode MS" pitchFamily="34" charset="-128"/>
            </a:endParaRPr>
          </a:p>
          <a:p>
            <a:pPr>
              <a:buNone/>
            </a:pPr>
            <a:endParaRPr lang="en-US" b="1" dirty="0" smtClean="0">
              <a:latin typeface="Arial Unicode MS" pitchFamily="34" charset="-128"/>
              <a:ea typeface="Arial Unicode MS" pitchFamily="34" charset="-128"/>
              <a:cs typeface="Arial Unicode MS" pitchFamily="34" charset="-128"/>
            </a:endParaRPr>
          </a:p>
          <a:p>
            <a:r>
              <a:rPr lang="en-US" b="1" dirty="0" smtClean="0">
                <a:latin typeface="Arial Unicode MS" pitchFamily="34" charset="-128"/>
                <a:ea typeface="Arial Unicode MS" pitchFamily="34" charset="-128"/>
                <a:cs typeface="Arial Unicode MS" pitchFamily="34" charset="-128"/>
              </a:rPr>
              <a:t>Which </a:t>
            </a:r>
            <a:r>
              <a:rPr lang="en-US" b="1" dirty="0" smtClean="0">
                <a:latin typeface="Arial Unicode MS" pitchFamily="34" charset="-128"/>
                <a:ea typeface="Arial Unicode MS" pitchFamily="34" charset="-128"/>
                <a:cs typeface="Arial Unicode MS" pitchFamily="34" charset="-128"/>
              </a:rPr>
              <a:t>sentence in the text supports the answer to the first subtitle, </a:t>
            </a:r>
            <a:r>
              <a:rPr lang="en-US" b="1" dirty="0" smtClean="0">
                <a:latin typeface="Arial Unicode MS" pitchFamily="34" charset="-128"/>
                <a:ea typeface="Arial Unicode MS" pitchFamily="34" charset="-128"/>
                <a:cs typeface="Arial Unicode MS" pitchFamily="34" charset="-128"/>
              </a:rPr>
              <a:t>“How Does Water Get To Be Rain?”</a:t>
            </a:r>
          </a:p>
          <a:p>
            <a:endParaRPr lang="en-US" b="1" dirty="0" smtClean="0">
              <a:latin typeface="Arial Unicode MS" pitchFamily="34" charset="-128"/>
              <a:ea typeface="Arial Unicode MS" pitchFamily="34" charset="-128"/>
              <a:cs typeface="Arial Unicode MS" pitchFamily="34" charset="-128"/>
            </a:endParaRPr>
          </a:p>
          <a:p>
            <a:r>
              <a:rPr lang="en-US" b="1" dirty="0" smtClean="0">
                <a:latin typeface="Arial Unicode MS" pitchFamily="34" charset="-128"/>
                <a:ea typeface="Arial Unicode MS" pitchFamily="34" charset="-128"/>
                <a:cs typeface="Arial Unicode MS" pitchFamily="34" charset="-128"/>
              </a:rPr>
              <a:t>How can water be destructive to farmland?  Use evidence from the text to support your answer.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457200" y="1676400"/>
            <a:ext cx="8153400" cy="4247317"/>
          </a:xfrm>
          <a:prstGeom prst="rect">
            <a:avLst/>
          </a:prstGeom>
          <a:noFill/>
        </p:spPr>
        <p:txBody>
          <a:bodyPr wrap="square" rtlCol="0">
            <a:spAutoFit/>
          </a:bodyPr>
          <a:lstStyle/>
          <a:p>
            <a:r>
              <a:rPr lang="en-US" sz="2800" b="1" dirty="0" smtClean="0">
                <a:latin typeface="Arial Unicode MS" pitchFamily="34" charset="-128"/>
                <a:ea typeface="Arial Unicode MS" pitchFamily="34" charset="-128"/>
                <a:cs typeface="Arial Unicode MS" pitchFamily="34" charset="-128"/>
              </a:rPr>
              <a:t>The earth has a limited amount of water.  That water keeps going around and around and around and around in what we call the "Water Cycle". </a:t>
            </a:r>
          </a:p>
          <a:p>
            <a:endParaRPr lang="en-US" sz="2800" b="1" dirty="0" smtClean="0">
              <a:latin typeface="Arial Unicode MS" pitchFamily="34" charset="-128"/>
              <a:ea typeface="Arial Unicode MS" pitchFamily="34" charset="-128"/>
              <a:cs typeface="Arial Unicode MS" pitchFamily="34" charset="-128"/>
            </a:endParaRPr>
          </a:p>
          <a:p>
            <a:r>
              <a:rPr lang="en-US" sz="2800" b="1" dirty="0" smtClean="0">
                <a:latin typeface="Arial Unicode MS" pitchFamily="34" charset="-128"/>
                <a:ea typeface="Arial Unicode MS" pitchFamily="34" charset="-128"/>
                <a:cs typeface="Arial Unicode MS" pitchFamily="34" charset="-128"/>
              </a:rPr>
              <a:t>This cycle is made up of a few main parts:</a:t>
            </a:r>
          </a:p>
          <a:p>
            <a:pPr lvl="1">
              <a:buFont typeface="Arial" pitchFamily="34" charset="0"/>
              <a:buChar char="•"/>
            </a:pPr>
            <a:r>
              <a:rPr lang="en-US" sz="2800" b="1" dirty="0" smtClean="0">
                <a:latin typeface="Arial Unicode MS" pitchFamily="34" charset="-128"/>
                <a:ea typeface="Arial Unicode MS" pitchFamily="34" charset="-128"/>
                <a:cs typeface="Arial Unicode MS" pitchFamily="34" charset="-128"/>
              </a:rPr>
              <a:t> evaporation (and transpiration) </a:t>
            </a:r>
          </a:p>
          <a:p>
            <a:pPr lvl="1">
              <a:buFont typeface="Arial" pitchFamily="34" charset="0"/>
              <a:buChar char="•"/>
            </a:pPr>
            <a:r>
              <a:rPr lang="en-US" sz="2800" b="1" dirty="0" smtClean="0">
                <a:latin typeface="Arial Unicode MS" pitchFamily="34" charset="-128"/>
                <a:ea typeface="Arial Unicode MS" pitchFamily="34" charset="-128"/>
                <a:cs typeface="Arial Unicode MS" pitchFamily="34" charset="-128"/>
              </a:rPr>
              <a:t> condensation </a:t>
            </a:r>
          </a:p>
          <a:p>
            <a:pPr lvl="1">
              <a:buFont typeface="Arial" pitchFamily="34" charset="0"/>
              <a:buChar char="•"/>
            </a:pPr>
            <a:r>
              <a:rPr lang="en-US" sz="2800" b="1" dirty="0" smtClean="0">
                <a:latin typeface="Arial Unicode MS" pitchFamily="34" charset="-128"/>
                <a:ea typeface="Arial Unicode MS" pitchFamily="34" charset="-128"/>
                <a:cs typeface="Arial Unicode MS" pitchFamily="34" charset="-128"/>
              </a:rPr>
              <a:t> </a:t>
            </a:r>
            <a:r>
              <a:rPr lang="en-US" sz="2800" b="1" dirty="0" smtClean="0">
                <a:latin typeface="Arial Unicode MS" pitchFamily="34" charset="-128"/>
                <a:ea typeface="Arial Unicode MS" pitchFamily="34" charset="-128"/>
                <a:cs typeface="Arial Unicode MS" pitchFamily="34" charset="-128"/>
              </a:rPr>
              <a:t>precipitation</a:t>
            </a:r>
            <a:endParaRPr lang="en-US" sz="2800" b="1" dirty="0" smtClean="0">
              <a:latin typeface="Arial Unicode MS" pitchFamily="34" charset="-128"/>
              <a:ea typeface="Arial Unicode MS" pitchFamily="34" charset="-128"/>
              <a:cs typeface="Arial Unicode MS" pitchFamily="34" charset="-128"/>
            </a:endParaRPr>
          </a:p>
          <a:p>
            <a:pPr lvl="1">
              <a:buFont typeface="Arial" pitchFamily="34" charset="0"/>
              <a:buChar char="•"/>
            </a:pPr>
            <a:r>
              <a:rPr lang="en-US" sz="2800" b="1" dirty="0" smtClean="0">
                <a:latin typeface="Arial Unicode MS" pitchFamily="34" charset="-128"/>
                <a:ea typeface="Arial Unicode MS" pitchFamily="34" charset="-128"/>
                <a:cs typeface="Arial Unicode MS" pitchFamily="34" charset="-128"/>
              </a:rPr>
              <a:t> </a:t>
            </a:r>
            <a:r>
              <a:rPr lang="en-US" sz="2800" b="1" dirty="0" smtClean="0">
                <a:latin typeface="Arial Unicode MS" pitchFamily="34" charset="-128"/>
                <a:ea typeface="Arial Unicode MS" pitchFamily="34" charset="-128"/>
                <a:cs typeface="Arial Unicode MS" pitchFamily="34" charset="-128"/>
              </a:rPr>
              <a:t>accumulation (ground water and runoff )</a:t>
            </a:r>
            <a:endParaRPr lang="en-US" sz="2800" b="1" dirty="0" smtClean="0">
              <a:latin typeface="Arial Unicode MS" pitchFamily="34" charset="-128"/>
              <a:ea typeface="Arial Unicode MS" pitchFamily="34" charset="-128"/>
              <a:cs typeface="Arial Unicode MS" pitchFamily="34" charset="-128"/>
            </a:endParaRPr>
          </a:p>
          <a:p>
            <a:endParaRPr lang="en-US" dirty="0"/>
          </a:p>
        </p:txBody>
      </p:sp>
      <p:sp>
        <p:nvSpPr>
          <p:cNvPr id="6" name="Title 5"/>
          <p:cNvSpPr>
            <a:spLocks noGrp="1"/>
          </p:cNvSpPr>
          <p:nvPr>
            <p:ph type="title"/>
          </p:nvPr>
        </p:nvSpPr>
        <p:spPr/>
        <p:txBody>
          <a:bodyPr/>
          <a:lstStyle/>
          <a:p>
            <a:r>
              <a:rPr lang="en-US" b="1" dirty="0" smtClean="0">
                <a:latin typeface="Arial Unicode MS" pitchFamily="34" charset="-128"/>
                <a:ea typeface="Arial Unicode MS" pitchFamily="34" charset="-128"/>
                <a:cs typeface="Arial Unicode MS" pitchFamily="34" charset="-128"/>
              </a:rPr>
              <a:t>To put </a:t>
            </a:r>
            <a:r>
              <a:rPr lang="en-US" b="1" dirty="0" smtClean="0">
                <a:latin typeface="Arial Unicode MS" pitchFamily="34" charset="-128"/>
                <a:ea typeface="Arial Unicode MS" pitchFamily="34" charset="-128"/>
                <a:cs typeface="Arial Unicode MS" pitchFamily="34" charset="-128"/>
              </a:rPr>
              <a:t>all of this </a:t>
            </a:r>
            <a:r>
              <a:rPr lang="en-US" b="1" dirty="0" smtClean="0">
                <a:latin typeface="Arial Unicode MS" pitchFamily="34" charset="-128"/>
                <a:ea typeface="Arial Unicode MS" pitchFamily="34" charset="-128"/>
                <a:cs typeface="Arial Unicode MS" pitchFamily="34" charset="-128"/>
              </a:rPr>
              <a:t>simply</a:t>
            </a:r>
            <a:r>
              <a:rPr lang="en-US" b="1" dirty="0" smtClean="0">
                <a:latin typeface="Arial Unicode MS" pitchFamily="34" charset="-128"/>
                <a:ea typeface="Arial Unicode MS" pitchFamily="34" charset="-128"/>
                <a:cs typeface="Arial Unicode MS" pitchFamily="34" charset="-128"/>
              </a:rPr>
              <a:t>… </a:t>
            </a:r>
            <a:endParaRPr lang="en-US" b="1" dirty="0">
              <a:latin typeface="Arial Unicode MS" pitchFamily="34" charset="-128"/>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ipe(up)">
                                      <p:cBhvr>
                                        <p:cTn id="25" dur="2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wipe(up)">
                                      <p:cBhvr>
                                        <p:cTn id="30" dur="2000"/>
                                        <p:tgtEl>
                                          <p:spTgt spid="5">
                                            <p:txEl>
                                              <p:pRg st="2" end="2"/>
                                            </p:txEl>
                                          </p:spTgt>
                                        </p:tgtEl>
                                      </p:cBhvr>
                                    </p:animEffect>
                                  </p:childTnLst>
                                </p:cTn>
                              </p:par>
                              <p:par>
                                <p:cTn id="31" presetID="22" presetClass="entr" presetSubtype="1" fill="hold"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wipe(up)">
                                      <p:cBhvr>
                                        <p:cTn id="33" dur="2000"/>
                                        <p:tgtEl>
                                          <p:spTgt spid="5">
                                            <p:txEl>
                                              <p:pRg st="3" end="3"/>
                                            </p:txEl>
                                          </p:spTgt>
                                        </p:tgtEl>
                                      </p:cBhvr>
                                    </p:animEffect>
                                  </p:childTnLst>
                                </p:cTn>
                              </p:par>
                              <p:par>
                                <p:cTn id="34" presetID="22" presetClass="entr" presetSubtype="1" fill="hold" nodeType="with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wipe(up)">
                                      <p:cBhvr>
                                        <p:cTn id="36" dur="2000"/>
                                        <p:tgtEl>
                                          <p:spTgt spid="5">
                                            <p:txEl>
                                              <p:pRg st="4" end="4"/>
                                            </p:txEl>
                                          </p:spTgt>
                                        </p:tgtEl>
                                      </p:cBhvr>
                                    </p:animEffect>
                                  </p:childTnLst>
                                </p:cTn>
                              </p:par>
                              <p:par>
                                <p:cTn id="37" presetID="22" presetClass="entr" presetSubtype="1"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wipe(up)">
                                      <p:cBhvr>
                                        <p:cTn id="39" dur="2000"/>
                                        <p:tgtEl>
                                          <p:spTgt spid="5">
                                            <p:txEl>
                                              <p:pRg st="5" end="5"/>
                                            </p:txEl>
                                          </p:spTgt>
                                        </p:tgtEl>
                                      </p:cBhvr>
                                    </p:animEffect>
                                  </p:childTnLst>
                                </p:cTn>
                              </p:par>
                              <p:par>
                                <p:cTn id="40" presetID="22" presetClass="entr" presetSubtype="1" fill="hold" nodeType="with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wipe(up)">
                                      <p:cBhvr>
                                        <p:cTn id="4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kidzone.ws/imageschanged/water/swatercycle1.gif"/>
          <p:cNvPicPr>
            <a:picLocks noChangeAspect="1" noChangeArrowheads="1"/>
          </p:cNvPicPr>
          <p:nvPr/>
        </p:nvPicPr>
        <p:blipFill>
          <a:blip r:embed="rId2" cstate="print"/>
          <a:srcRect/>
          <a:stretch>
            <a:fillRect/>
          </a:stretch>
        </p:blipFill>
        <p:spPr bwMode="auto">
          <a:xfrm>
            <a:off x="228600" y="183211"/>
            <a:ext cx="8610600" cy="6446189"/>
          </a:xfrm>
          <a:prstGeom prst="rect">
            <a:avLst/>
          </a:prstGeom>
          <a:noFill/>
        </p:spPr>
      </p:pic>
      <p:sp>
        <p:nvSpPr>
          <p:cNvPr id="3" name="TextBox 2"/>
          <p:cNvSpPr txBox="1"/>
          <p:nvPr/>
        </p:nvSpPr>
        <p:spPr>
          <a:xfrm>
            <a:off x="3886200" y="528935"/>
            <a:ext cx="1981200" cy="430887"/>
          </a:xfrm>
          <a:prstGeom prst="rect">
            <a:avLst/>
          </a:prstGeom>
          <a:solidFill>
            <a:schemeClr val="bg1"/>
          </a:solidFill>
        </p:spPr>
        <p:txBody>
          <a:bodyPr wrap="square" rtlCol="0">
            <a:spAutoFit/>
          </a:bodyPr>
          <a:lstStyle/>
          <a:p>
            <a:r>
              <a:rPr lang="en-US" sz="2100" b="1" dirty="0" smtClean="0">
                <a:latin typeface="Arial" pitchFamily="34" charset="0"/>
                <a:cs typeface="Arial" pitchFamily="34" charset="0"/>
              </a:rPr>
              <a:t>accumulation</a:t>
            </a:r>
            <a:endParaRPr lang="en-US" sz="2100" b="1"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5" name="Title 1"/>
          <p:cNvSpPr txBox="1">
            <a:spLocks/>
          </p:cNvSpPr>
          <p:nvPr/>
        </p:nvSpPr>
        <p:spPr>
          <a:xfrm>
            <a:off x="609600" y="76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Let’s break it down…</a:t>
            </a:r>
            <a:endParaRPr kumimoji="0" lang="en-US" sz="4400" b="1"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6" name="TextBox 5"/>
          <p:cNvSpPr txBox="1"/>
          <p:nvPr/>
        </p:nvSpPr>
        <p:spPr>
          <a:xfrm>
            <a:off x="762000" y="1219200"/>
            <a:ext cx="7924800" cy="5293757"/>
          </a:xfrm>
          <a:prstGeom prst="rect">
            <a:avLst/>
          </a:prstGeom>
          <a:noFill/>
        </p:spPr>
        <p:txBody>
          <a:bodyPr wrap="square" rtlCol="0">
            <a:spAutoFit/>
          </a:bodyPr>
          <a:lstStyle/>
          <a:p>
            <a:r>
              <a:rPr lang="en-US" sz="4000" b="1" dirty="0" smtClean="0">
                <a:latin typeface="Arial Unicode MS" pitchFamily="34" charset="-128"/>
                <a:ea typeface="Arial Unicode MS" pitchFamily="34" charset="-128"/>
                <a:cs typeface="Arial Unicode MS" pitchFamily="34" charset="-128"/>
              </a:rPr>
              <a:t>1. Evaporation  </a:t>
            </a:r>
          </a:p>
          <a:p>
            <a:pPr lvl="1"/>
            <a:r>
              <a:rPr lang="en-US" sz="2800" b="1" dirty="0" smtClean="0">
                <a:latin typeface="Arial Unicode MS" pitchFamily="34" charset="-128"/>
                <a:ea typeface="Arial Unicode MS" pitchFamily="34" charset="-128"/>
                <a:cs typeface="Arial Unicode MS" pitchFamily="34" charset="-128"/>
              </a:rPr>
              <a:t>The sun heats up water in rivers, lakes or oceans and turns it into </a:t>
            </a:r>
            <a:r>
              <a:rPr lang="en-US" sz="2800" b="1" dirty="0" smtClean="0">
                <a:latin typeface="Arial Unicode MS" pitchFamily="34" charset="-128"/>
                <a:ea typeface="Arial Unicode MS" pitchFamily="34" charset="-128"/>
                <a:cs typeface="Arial Unicode MS" pitchFamily="34" charset="-128"/>
              </a:rPr>
              <a:t>water vapor (water in the gas form).</a:t>
            </a:r>
            <a:r>
              <a:rPr lang="en-US" sz="2800" b="1" dirty="0" smtClean="0">
                <a:latin typeface="Arial Unicode MS" pitchFamily="34" charset="-128"/>
                <a:ea typeface="Arial Unicode MS" pitchFamily="34" charset="-128"/>
                <a:cs typeface="Arial Unicode MS" pitchFamily="34" charset="-128"/>
              </a:rPr>
              <a:t> The water vapor leaves the river, lake or ocean and </a:t>
            </a:r>
            <a:r>
              <a:rPr lang="en-US" sz="2800" b="1" dirty="0" smtClean="0">
                <a:latin typeface="Arial Unicode MS" pitchFamily="34" charset="-128"/>
                <a:ea typeface="Arial Unicode MS" pitchFamily="34" charset="-128"/>
                <a:cs typeface="Arial Unicode MS" pitchFamily="34" charset="-128"/>
              </a:rPr>
              <a:t>rises </a:t>
            </a:r>
            <a:r>
              <a:rPr lang="en-US" sz="2800" b="1" dirty="0" smtClean="0">
                <a:latin typeface="Arial Unicode MS" pitchFamily="34" charset="-128"/>
                <a:ea typeface="Arial Unicode MS" pitchFamily="34" charset="-128"/>
                <a:cs typeface="Arial Unicode MS" pitchFamily="34" charset="-128"/>
              </a:rPr>
              <a:t>into the air. </a:t>
            </a:r>
          </a:p>
          <a:p>
            <a:endParaRPr lang="en-US" sz="2800" b="1" dirty="0" smtClean="0">
              <a:latin typeface="Arial Unicode MS" pitchFamily="34" charset="-128"/>
              <a:ea typeface="Arial Unicode MS" pitchFamily="34" charset="-128"/>
              <a:cs typeface="Arial Unicode MS" pitchFamily="34" charset="-128"/>
            </a:endParaRPr>
          </a:p>
          <a:p>
            <a:pPr lvl="1">
              <a:buFont typeface="Wingdings" pitchFamily="2" charset="2"/>
              <a:buChar char="Ø"/>
            </a:pPr>
            <a:r>
              <a:rPr lang="en-US" sz="2800" b="1" dirty="0" smtClean="0">
                <a:latin typeface="Arial Unicode MS" pitchFamily="34" charset="-128"/>
                <a:ea typeface="Arial Unicode MS" pitchFamily="34" charset="-128"/>
                <a:cs typeface="Arial Unicode MS" pitchFamily="34" charset="-128"/>
              </a:rPr>
              <a:t>  </a:t>
            </a:r>
            <a:r>
              <a:rPr lang="en-US" sz="2800" b="1" dirty="0" smtClean="0">
                <a:latin typeface="Arial Unicode MS" pitchFamily="34" charset="-128"/>
                <a:ea typeface="Arial Unicode MS" pitchFamily="34" charset="-128"/>
                <a:cs typeface="Arial Unicode MS" pitchFamily="34" charset="-128"/>
              </a:rPr>
              <a:t>Transpiration</a:t>
            </a:r>
          </a:p>
          <a:p>
            <a:pPr lvl="2"/>
            <a:r>
              <a:rPr lang="en-US" sz="2800" b="1" dirty="0" smtClean="0">
                <a:latin typeface="Arial Unicode MS" pitchFamily="34" charset="-128"/>
                <a:ea typeface="Arial Unicode MS" pitchFamily="34" charset="-128"/>
                <a:cs typeface="Arial Unicode MS" pitchFamily="34" charset="-128"/>
              </a:rPr>
              <a:t>The process by which plants lose water out of their leaves.  Transpiration gives evaporation a bit of a hand in getting the water vapor back up into the air.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up)">
                                      <p:cBhvr>
                                        <p:cTn id="25" dur="20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up)">
                                      <p:cBhvr>
                                        <p:cTn id="30" dur="20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wipe(up)">
                                      <p:cBhvr>
                                        <p:cTn id="35" dur="2000"/>
                                        <p:tgtEl>
                                          <p:spTgt spid="6">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Effect transition="in" filter="wipe(up)">
                                      <p:cBhvr>
                                        <p:cTn id="40"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lum bright="25000" contrast="-47000"/>
          </a:blip>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457200" y="599956"/>
            <a:ext cx="8001000" cy="5293757"/>
          </a:xfrm>
          <a:prstGeom prst="rect">
            <a:avLst/>
          </a:prstGeom>
          <a:noFill/>
        </p:spPr>
        <p:txBody>
          <a:bodyPr wrap="square" rtlCol="0">
            <a:spAutoFit/>
          </a:bodyPr>
          <a:lstStyle/>
          <a:p>
            <a:r>
              <a:rPr lang="en-US" sz="4000" b="1" dirty="0" smtClean="0">
                <a:latin typeface="Arial Unicode MS" pitchFamily="34" charset="-128"/>
                <a:ea typeface="Arial Unicode MS" pitchFamily="34" charset="-128"/>
                <a:cs typeface="Arial Unicode MS" pitchFamily="34" charset="-128"/>
              </a:rPr>
              <a:t>2. Condensation</a:t>
            </a:r>
          </a:p>
          <a:p>
            <a:pPr lvl="1"/>
            <a:r>
              <a:rPr lang="en-US" sz="2800" b="1" dirty="0" smtClean="0">
                <a:latin typeface="Arial Unicode MS" pitchFamily="34" charset="-128"/>
                <a:ea typeface="Arial Unicode MS" pitchFamily="34" charset="-128"/>
                <a:cs typeface="Arial Unicode MS" pitchFamily="34" charset="-128"/>
              </a:rPr>
              <a:t>Water vapor </a:t>
            </a:r>
            <a:r>
              <a:rPr lang="en-US" sz="2800" b="1" dirty="0" smtClean="0">
                <a:latin typeface="Arial Unicode MS" pitchFamily="34" charset="-128"/>
                <a:ea typeface="Arial Unicode MS" pitchFamily="34" charset="-128"/>
                <a:cs typeface="Arial Unicode MS" pitchFamily="34" charset="-128"/>
              </a:rPr>
              <a:t>high in </a:t>
            </a:r>
            <a:r>
              <a:rPr lang="en-US" sz="2800" b="1" dirty="0" smtClean="0">
                <a:latin typeface="Arial Unicode MS" pitchFamily="34" charset="-128"/>
                <a:ea typeface="Arial Unicode MS" pitchFamily="34" charset="-128"/>
                <a:cs typeface="Arial Unicode MS" pitchFamily="34" charset="-128"/>
              </a:rPr>
              <a:t>the air </a:t>
            </a:r>
            <a:r>
              <a:rPr lang="en-US" sz="2800" b="1" dirty="0" smtClean="0">
                <a:latin typeface="Arial Unicode MS" pitchFamily="34" charset="-128"/>
                <a:ea typeface="Arial Unicode MS" pitchFamily="34" charset="-128"/>
                <a:cs typeface="Arial Unicode MS" pitchFamily="34" charset="-128"/>
              </a:rPr>
              <a:t>cools and condenses (changes </a:t>
            </a:r>
            <a:r>
              <a:rPr lang="en-US" sz="2800" b="1" dirty="0" smtClean="0">
                <a:latin typeface="Arial Unicode MS" pitchFamily="34" charset="-128"/>
                <a:ea typeface="Arial Unicode MS" pitchFamily="34" charset="-128"/>
                <a:cs typeface="Arial Unicode MS" pitchFamily="34" charset="-128"/>
              </a:rPr>
              <a:t>back into </a:t>
            </a:r>
            <a:r>
              <a:rPr lang="en-US" sz="2800" b="1" dirty="0" smtClean="0">
                <a:latin typeface="Arial Unicode MS" pitchFamily="34" charset="-128"/>
                <a:ea typeface="Arial Unicode MS" pitchFamily="34" charset="-128"/>
                <a:cs typeface="Arial Unicode MS" pitchFamily="34" charset="-128"/>
              </a:rPr>
              <a:t>liquid water</a:t>
            </a:r>
            <a:r>
              <a:rPr lang="en-US" sz="2800" b="1" dirty="0" smtClean="0">
                <a:latin typeface="Arial Unicode MS" pitchFamily="34" charset="-128"/>
                <a:ea typeface="Arial Unicode MS" pitchFamily="34" charset="-128"/>
                <a:cs typeface="Arial Unicode MS" pitchFamily="34" charset="-128"/>
              </a:rPr>
              <a:t>),</a:t>
            </a:r>
            <a:r>
              <a:rPr lang="en-US" sz="2800" b="1" dirty="0" smtClean="0">
                <a:latin typeface="Arial Unicode MS" pitchFamily="34" charset="-128"/>
                <a:ea typeface="Arial Unicode MS" pitchFamily="34" charset="-128"/>
                <a:cs typeface="Arial Unicode MS" pitchFamily="34" charset="-128"/>
              </a:rPr>
              <a:t> </a:t>
            </a:r>
            <a:r>
              <a:rPr lang="en-US" sz="2800" b="1" dirty="0" smtClean="0">
                <a:latin typeface="Arial Unicode MS" pitchFamily="34" charset="-128"/>
                <a:ea typeface="Arial Unicode MS" pitchFamily="34" charset="-128"/>
                <a:cs typeface="Arial Unicode MS" pitchFamily="34" charset="-128"/>
              </a:rPr>
              <a:t>forming clouds. </a:t>
            </a:r>
          </a:p>
          <a:p>
            <a:pPr lvl="1"/>
            <a:endParaRPr lang="en-US" sz="2800" b="1" dirty="0" smtClean="0">
              <a:latin typeface="Arial Unicode MS" pitchFamily="34" charset="-128"/>
              <a:ea typeface="Arial Unicode MS" pitchFamily="34" charset="-128"/>
              <a:cs typeface="Arial Unicode MS" pitchFamily="34" charset="-128"/>
            </a:endParaRPr>
          </a:p>
          <a:p>
            <a:pPr lvl="1"/>
            <a:r>
              <a:rPr lang="en-US" sz="2800" b="1" dirty="0" smtClean="0">
                <a:latin typeface="Arial Unicode MS" pitchFamily="34" charset="-128"/>
                <a:ea typeface="Arial Unicode MS" pitchFamily="34" charset="-128"/>
                <a:cs typeface="Arial Unicode MS" pitchFamily="34" charset="-128"/>
              </a:rPr>
              <a:t>You can see the same sort of thing </a:t>
            </a:r>
            <a:r>
              <a:rPr lang="en-US" sz="2800" b="1" dirty="0" smtClean="0">
                <a:latin typeface="Arial Unicode MS" pitchFamily="34" charset="-128"/>
                <a:ea typeface="Arial Unicode MS" pitchFamily="34" charset="-128"/>
                <a:cs typeface="Arial Unicode MS" pitchFamily="34" charset="-128"/>
              </a:rPr>
              <a:t>at home!</a:t>
            </a:r>
            <a:r>
              <a:rPr lang="en-US" sz="2800" b="1" dirty="0" smtClean="0">
                <a:latin typeface="Arial Unicode MS" pitchFamily="34" charset="-128"/>
                <a:ea typeface="Arial Unicode MS" pitchFamily="34" charset="-128"/>
                <a:cs typeface="Arial Unicode MS" pitchFamily="34" charset="-128"/>
              </a:rPr>
              <a:t>  </a:t>
            </a:r>
            <a:r>
              <a:rPr lang="en-US" sz="2800" b="1" dirty="0" smtClean="0">
                <a:latin typeface="Arial Unicode MS" pitchFamily="34" charset="-128"/>
                <a:ea typeface="Arial Unicode MS" pitchFamily="34" charset="-128"/>
                <a:cs typeface="Arial Unicode MS" pitchFamily="34" charset="-128"/>
              </a:rPr>
              <a:t>After you take a hot shower, you may notice that the bathroom mirror is foggy.   Water </a:t>
            </a:r>
            <a:r>
              <a:rPr lang="en-US" sz="2800" b="1" dirty="0" smtClean="0">
                <a:latin typeface="Arial Unicode MS" pitchFamily="34" charset="-128"/>
                <a:ea typeface="Arial Unicode MS" pitchFamily="34" charset="-128"/>
                <a:cs typeface="Arial Unicode MS" pitchFamily="34" charset="-128"/>
              </a:rPr>
              <a:t>vapor </a:t>
            </a:r>
            <a:r>
              <a:rPr lang="en-US" sz="2800" b="1" dirty="0" smtClean="0">
                <a:latin typeface="Arial Unicode MS" pitchFamily="34" charset="-128"/>
                <a:ea typeface="Arial Unicode MS" pitchFamily="34" charset="-128"/>
                <a:cs typeface="Arial Unicode MS" pitchFamily="34" charset="-128"/>
              </a:rPr>
              <a:t>from the warm shower in </a:t>
            </a:r>
            <a:r>
              <a:rPr lang="en-US" sz="2800" b="1" dirty="0" smtClean="0">
                <a:latin typeface="Arial Unicode MS" pitchFamily="34" charset="-128"/>
                <a:ea typeface="Arial Unicode MS" pitchFamily="34" charset="-128"/>
                <a:cs typeface="Arial Unicode MS" pitchFamily="34" charset="-128"/>
              </a:rPr>
              <a:t>the </a:t>
            </a:r>
            <a:r>
              <a:rPr lang="en-US" sz="2800" b="1" dirty="0" smtClean="0">
                <a:latin typeface="Arial Unicode MS" pitchFamily="34" charset="-128"/>
                <a:ea typeface="Arial Unicode MS" pitchFamily="34" charset="-128"/>
                <a:cs typeface="Arial Unicode MS" pitchFamily="34" charset="-128"/>
              </a:rPr>
              <a:t>air</a:t>
            </a:r>
            <a:r>
              <a:rPr lang="en-US" sz="2800" b="1" dirty="0" smtClean="0">
                <a:latin typeface="Arial Unicode MS" pitchFamily="34" charset="-128"/>
                <a:ea typeface="Arial Unicode MS" pitchFamily="34" charset="-128"/>
                <a:cs typeface="Arial Unicode MS" pitchFamily="34" charset="-128"/>
              </a:rPr>
              <a:t>, turns back into liquid when it touches the cold </a:t>
            </a:r>
            <a:r>
              <a:rPr lang="en-US" sz="2800" b="1" dirty="0" smtClean="0">
                <a:latin typeface="Arial Unicode MS" pitchFamily="34" charset="-128"/>
                <a:ea typeface="Arial Unicode MS" pitchFamily="34" charset="-128"/>
                <a:cs typeface="Arial Unicode MS" pitchFamily="34" charset="-128"/>
              </a:rPr>
              <a:t>mirror.  Thus, creating a cloud on your mirror!  </a:t>
            </a:r>
            <a:endParaRPr lang="en-US" sz="2800" b="1" dirty="0" smtClean="0">
              <a:latin typeface="Arial Unicode MS" pitchFamily="34" charset="-128"/>
              <a:ea typeface="Arial Unicode MS" pitchFamily="34" charset="-128"/>
              <a:cs typeface="Arial Unicode MS" pitchFamily="34" charset="-128"/>
            </a:endParaRPr>
          </a:p>
          <a:p>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up)">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303</Words>
  <Application>Microsoft Office PowerPoint</Application>
  <PresentationFormat>On-screen Show (4:3)</PresentationFormat>
  <Paragraphs>54</Paragraphs>
  <Slides>14</Slides>
  <Notes>0</Notes>
  <HiddenSlides>0</HiddenSlides>
  <MMClips>2</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Water Cycle</vt:lpstr>
      <vt:lpstr>Slide 2</vt:lpstr>
      <vt:lpstr>Slide 3</vt:lpstr>
      <vt:lpstr>Slide 4</vt:lpstr>
      <vt:lpstr>Discussion Questions:</vt:lpstr>
      <vt:lpstr>To put all of this simply… </vt:lpstr>
      <vt:lpstr>Slide 7</vt:lpstr>
      <vt:lpstr>Slide 8</vt:lpstr>
      <vt:lpstr>Slide 9</vt:lpstr>
      <vt:lpstr>Slide 10</vt:lpstr>
      <vt:lpstr>Slide 11</vt:lpstr>
      <vt:lpstr>Slide 12</vt:lpstr>
      <vt:lpstr>Water Cycle Song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Water Cycle</dc:title>
  <dc:creator>Michelle Beatty</dc:creator>
  <cp:lastModifiedBy>Michelle</cp:lastModifiedBy>
  <cp:revision>35</cp:revision>
  <dcterms:created xsi:type="dcterms:W3CDTF">2008-09-15T03:16:20Z</dcterms:created>
  <dcterms:modified xsi:type="dcterms:W3CDTF">2015-01-11T22:41:30Z</dcterms:modified>
</cp:coreProperties>
</file>