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0160000" cy="9220200"/>
  <p:notesSz cx="6858000" cy="9144000"/>
  <p:embeddedFontLst>
    <p:embeddedFont>
      <p:font typeface="Calibri"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64240"/>
            <a:ext cx="8636000" cy="197636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24780"/>
            <a:ext cx="7112000" cy="235627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F16044-EC16-421B-80C5-B4D1AAFB7FBD}"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E5941-AF1E-483D-B250-C1F3FCD77F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16044-EC16-421B-80C5-B4D1AAFB7FBD}"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E5941-AF1E-483D-B250-C1F3FCD77F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69238"/>
            <a:ext cx="2286000" cy="7867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69238"/>
            <a:ext cx="6688667" cy="7867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16044-EC16-421B-80C5-B4D1AAFB7FBD}"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E5941-AF1E-483D-B250-C1F3FCD77F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16044-EC16-421B-80C5-B4D1AAFB7FBD}"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E5941-AF1E-483D-B250-C1F3FCD77F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24834"/>
            <a:ext cx="8636000" cy="183123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07915"/>
            <a:ext cx="8636000" cy="201691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F16044-EC16-421B-80C5-B4D1AAFB7FBD}" type="datetimeFigureOut">
              <a:rPr lang="en-US" smtClean="0"/>
              <a:t>10/12/2014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E5941-AF1E-483D-B250-C1F3FCD77F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51382"/>
            <a:ext cx="4487333" cy="60849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51382"/>
            <a:ext cx="4487333" cy="60849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F16044-EC16-421B-80C5-B4D1AAFB7FBD}"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E5941-AF1E-483D-B250-C1F3FCD77F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63874"/>
            <a:ext cx="4489098" cy="8601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23999"/>
            <a:ext cx="4489098" cy="5312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2063874"/>
            <a:ext cx="4490861" cy="8601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923999"/>
            <a:ext cx="4490861" cy="5312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F16044-EC16-421B-80C5-B4D1AAFB7FBD}" type="datetimeFigureOut">
              <a:rPr lang="en-US" smtClean="0"/>
              <a:t>10/12/2014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CE5941-AF1E-483D-B250-C1F3FCD77F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F16044-EC16-421B-80C5-B4D1AAFB7FBD}" type="datetimeFigureOut">
              <a:rPr lang="en-US" smtClean="0"/>
              <a:t>10/12/2014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CE5941-AF1E-483D-B250-C1F3FCD77F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16044-EC16-421B-80C5-B4D1AAFB7FBD}" type="datetimeFigureOut">
              <a:rPr lang="en-US" smtClean="0"/>
              <a:t>10/12/2014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CE5941-AF1E-483D-B250-C1F3FCD77F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7100"/>
            <a:ext cx="3342570" cy="156231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7103"/>
            <a:ext cx="5679722" cy="78691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29414"/>
            <a:ext cx="3342570" cy="63068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16044-EC16-421B-80C5-B4D1AAFB7FBD}"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E5941-AF1E-483D-B250-C1F3FCD77F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54140"/>
            <a:ext cx="6096000" cy="76194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3842"/>
            <a:ext cx="6096000" cy="5532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216088"/>
            <a:ext cx="6096000" cy="10820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16044-EC16-421B-80C5-B4D1AAFB7FBD}" type="datetimeFigureOut">
              <a:rPr lang="en-US" smtClean="0"/>
              <a:t>10/12/2014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E5941-AF1E-483D-B250-C1F3FCD77F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69236"/>
            <a:ext cx="9144000" cy="15367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151382"/>
            <a:ext cx="9144000" cy="608490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8545762"/>
            <a:ext cx="2370667" cy="490890"/>
          </a:xfrm>
          <a:prstGeom prst="rect">
            <a:avLst/>
          </a:prstGeom>
        </p:spPr>
        <p:txBody>
          <a:bodyPr vert="horz" lIns="91440" tIns="45720" rIns="91440" bIns="45720" rtlCol="0" anchor="ctr"/>
          <a:lstStyle>
            <a:lvl1pPr algn="l">
              <a:defRPr sz="1200">
                <a:solidFill>
                  <a:schemeClr val="tx1">
                    <a:tint val="75000"/>
                  </a:schemeClr>
                </a:solidFill>
              </a:defRPr>
            </a:lvl1pPr>
          </a:lstStyle>
          <a:p>
            <a:fld id="{F9F16044-EC16-421B-80C5-B4D1AAFB7FBD}" type="datetimeFigureOut">
              <a:rPr lang="en-US" smtClean="0"/>
              <a:t>10/12/2014</a:t>
            </a:fld>
            <a:endParaRPr lang="en-US"/>
          </a:p>
        </p:txBody>
      </p:sp>
      <p:sp>
        <p:nvSpPr>
          <p:cNvPr id="5" name="Footer Placeholder 4"/>
          <p:cNvSpPr>
            <a:spLocks noGrp="1"/>
          </p:cNvSpPr>
          <p:nvPr>
            <p:ph type="ftr" sz="quarter" idx="3"/>
          </p:nvPr>
        </p:nvSpPr>
        <p:spPr>
          <a:xfrm>
            <a:off x="3471335" y="8545762"/>
            <a:ext cx="3217333" cy="4908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8545762"/>
            <a:ext cx="2370667" cy="490890"/>
          </a:xfrm>
          <a:prstGeom prst="rect">
            <a:avLst/>
          </a:prstGeom>
        </p:spPr>
        <p:txBody>
          <a:bodyPr vert="horz" lIns="91440" tIns="45720" rIns="91440" bIns="45720" rtlCol="0" anchor="ctr"/>
          <a:lstStyle>
            <a:lvl1pPr algn="r">
              <a:defRPr sz="1200">
                <a:solidFill>
                  <a:schemeClr val="tx1">
                    <a:tint val="75000"/>
                  </a:schemeClr>
                </a:solidFill>
              </a:defRPr>
            </a:lvl1pPr>
          </a:lstStyle>
          <a:p>
            <a:fld id="{D5CE5941-AF1E-483D-B250-C1F3FCD77F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clipboard.png"/>
          <p:cNvPicPr>
            <a:picLocks/>
          </p:cNvPicPr>
          <p:nvPr/>
        </p:nvPicPr>
        <p:blipFill>
          <a:blip r:embed="rId2" cstate="print"/>
          <a:stretch>
            <a:fillRect/>
          </a:stretch>
        </p:blipFill>
        <p:spPr>
          <a:xfrm>
            <a:off x="317500" y="266700"/>
            <a:ext cx="4483608" cy="3374009"/>
          </a:xfrm>
          <a:prstGeom prst="rect">
            <a:avLst/>
          </a:prstGeom>
          <a:solidFill>
            <a:scrgbClr r="0" g="0" b="0">
              <a:alpha val="0"/>
            </a:scrgbClr>
          </a:solidFill>
        </p:spPr>
      </p:pic>
      <p:pic>
        <p:nvPicPr>
          <p:cNvPr id="3" name="Picture 2" descr="clipboard(1).png"/>
          <p:cNvPicPr>
            <a:picLocks/>
          </p:cNvPicPr>
          <p:nvPr/>
        </p:nvPicPr>
        <p:blipFill>
          <a:blip r:embed="rId3" cstate="print"/>
          <a:stretch>
            <a:fillRect/>
          </a:stretch>
        </p:blipFill>
        <p:spPr>
          <a:xfrm>
            <a:off x="5308600" y="3314700"/>
            <a:ext cx="4486402" cy="3574541"/>
          </a:xfrm>
          <a:prstGeom prst="rect">
            <a:avLst/>
          </a:prstGeom>
          <a:solidFill>
            <a:scrgbClr r="0" g="0" b="0">
              <a:alpha val="0"/>
            </a:scrgbClr>
          </a:solidFill>
        </p:spPr>
      </p:pic>
      <p:pic>
        <p:nvPicPr>
          <p:cNvPr id="4" name="Picture 3" descr="imagesLYM37CJ0.jpg"/>
          <p:cNvPicPr>
            <a:picLocks/>
          </p:cNvPicPr>
          <p:nvPr/>
        </p:nvPicPr>
        <p:blipFill>
          <a:blip r:embed="rId4" cstate="print"/>
          <a:stretch>
            <a:fillRect/>
          </a:stretch>
        </p:blipFill>
        <p:spPr>
          <a:xfrm>
            <a:off x="330200" y="4203700"/>
            <a:ext cx="4556252" cy="2983992"/>
          </a:xfrm>
          <a:prstGeom prst="rect">
            <a:avLst/>
          </a:prstGeom>
          <a:solidFill>
            <a:scrgbClr r="0" g="0" b="0">
              <a:alpha val="0"/>
            </a:scrgbClr>
          </a:solidFill>
        </p:spPr>
      </p:pic>
      <p:sp>
        <p:nvSpPr>
          <p:cNvPr id="5" name="TextBox 4"/>
          <p:cNvSpPr txBox="1"/>
          <p:nvPr/>
        </p:nvSpPr>
        <p:spPr>
          <a:xfrm>
            <a:off x="5276913" y="357582"/>
            <a:ext cx="4690060" cy="1200329"/>
          </a:xfrm>
          <a:prstGeom prst="rect">
            <a:avLst/>
          </a:prstGeom>
          <a:noFill/>
        </p:spPr>
        <p:txBody>
          <a:bodyPr vert="horz" rtlCol="0">
            <a:spAutoFit/>
          </a:bodyPr>
          <a:lstStyle/>
          <a:p>
            <a:pPr algn="ctr"/>
            <a:r>
              <a:rPr lang="en-US" sz="3600" smtClean="0">
                <a:solidFill>
                  <a:srgbClr val="0000FF"/>
                </a:solidFill>
                <a:latin typeface="Comic Sans MS - 48"/>
              </a:rPr>
              <a:t>Ever been on one of these before?</a:t>
            </a:r>
            <a:endParaRPr lang="en-US" sz="3600">
              <a:solidFill>
                <a:srgbClr val="0000FF"/>
              </a:solidFill>
              <a:latin typeface="Comic Sans MS - 4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19400" y="215900"/>
            <a:ext cx="6470141" cy="646331"/>
          </a:xfrm>
          <a:prstGeom prst="rect">
            <a:avLst/>
          </a:prstGeom>
          <a:noFill/>
        </p:spPr>
        <p:txBody>
          <a:bodyPr vert="horz" rtlCol="0">
            <a:spAutoFit/>
          </a:bodyPr>
          <a:lstStyle/>
          <a:p>
            <a:r>
              <a:rPr lang="en-US" sz="3600" smtClean="0">
                <a:solidFill>
                  <a:srgbClr val="0000FF"/>
                </a:solidFill>
                <a:latin typeface="Comic Sans MS - 48"/>
              </a:rPr>
              <a:t>Weightlessness </a:t>
            </a:r>
            <a:endParaRPr lang="en-US" sz="3600">
              <a:solidFill>
                <a:srgbClr val="0000FF"/>
              </a:solidFill>
              <a:latin typeface="Comic Sans MS - 48"/>
            </a:endParaRPr>
          </a:p>
        </p:txBody>
      </p:sp>
      <p:sp>
        <p:nvSpPr>
          <p:cNvPr id="3" name="TextBox 2"/>
          <p:cNvSpPr txBox="1"/>
          <p:nvPr/>
        </p:nvSpPr>
        <p:spPr>
          <a:xfrm>
            <a:off x="1104900" y="1841500"/>
            <a:ext cx="9190990" cy="923330"/>
          </a:xfrm>
          <a:prstGeom prst="rect">
            <a:avLst/>
          </a:prstGeom>
          <a:noFill/>
        </p:spPr>
        <p:txBody>
          <a:bodyPr vert="horz" rtlCol="0">
            <a:spAutoFit/>
          </a:bodyPr>
          <a:lstStyle/>
          <a:p>
            <a:r>
              <a:rPr lang="en-US" sz="2700" smtClean="0">
                <a:solidFill>
                  <a:srgbClr val="0000FF"/>
                </a:solidFill>
                <a:latin typeface="Comic Sans MS - 36"/>
              </a:rPr>
              <a:t>- the absence of (without) weight</a:t>
            </a:r>
          </a:p>
          <a:p>
            <a:r>
              <a:rPr lang="en-US" sz="2700" smtClean="0">
                <a:solidFill>
                  <a:srgbClr val="0000FF"/>
                </a:solidFill>
                <a:latin typeface="Comic Sans MS - 36"/>
              </a:rPr>
              <a:t>-a.k.a - free falling, zero gravity, and microgravity </a:t>
            </a:r>
            <a:endParaRPr lang="en-US" sz="2700">
              <a:solidFill>
                <a:srgbClr val="0000FF"/>
              </a:solidFill>
              <a:latin typeface="Comic Sans MS - 36"/>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5300" y="63500"/>
            <a:ext cx="9436100" cy="3893374"/>
          </a:xfrm>
          <a:prstGeom prst="rect">
            <a:avLst/>
          </a:prstGeom>
          <a:noFill/>
        </p:spPr>
        <p:txBody>
          <a:bodyPr vert="horz" rtlCol="0">
            <a:spAutoFit/>
          </a:bodyPr>
          <a:lstStyle/>
          <a:p>
            <a:pPr algn="ctr"/>
            <a:r>
              <a:rPr lang="en-US" sz="2600" b="1" smtClean="0">
                <a:solidFill>
                  <a:srgbClr val="000000"/>
                </a:solidFill>
                <a:latin typeface="Comic Sans MS - 35"/>
              </a:rPr>
              <a:t>Free Falling</a:t>
            </a:r>
          </a:p>
          <a:p>
            <a:r>
              <a:rPr lang="en-US" sz="2600" b="1" smtClean="0">
                <a:solidFill>
                  <a:srgbClr val="000000"/>
                </a:solidFill>
                <a:latin typeface="Comic Sans MS - 35"/>
              </a:rPr>
              <a:t>1</a:t>
            </a:r>
            <a:r>
              <a:rPr lang="en-US" sz="1500" smtClean="0">
                <a:solidFill>
                  <a:srgbClr val="000000"/>
                </a:solidFill>
                <a:latin typeface="Comic Sans MS - 20"/>
              </a:rPr>
              <a:t>.  Place your thumb over the hole in the bottom of the cup.</a:t>
            </a:r>
          </a:p>
          <a:p>
            <a:r>
              <a:rPr lang="en-US" sz="1500" smtClean="0">
                <a:solidFill>
                  <a:srgbClr val="000000"/>
                </a:solidFill>
                <a:latin typeface="Comic Sans MS - 20"/>
              </a:rPr>
              <a:t>2.  Fill the cup with water up to the line bottom of the lip. </a:t>
            </a:r>
          </a:p>
          <a:p>
            <a:r>
              <a:rPr lang="en-US" sz="1500" smtClean="0">
                <a:solidFill>
                  <a:srgbClr val="000000"/>
                </a:solidFill>
                <a:latin typeface="Comic Sans MS - 20"/>
              </a:rPr>
              <a:t>*</a:t>
            </a:r>
            <a:r>
              <a:rPr lang="en-US" sz="1500" i="1" smtClean="0">
                <a:solidFill>
                  <a:srgbClr val="FF0000"/>
                </a:solidFill>
                <a:latin typeface="Comic Sans MS - 20"/>
              </a:rPr>
              <a:t> What will happen to the water inside the cup if you remove your thumb from over the hole?</a:t>
            </a:r>
          </a:p>
          <a:p>
            <a:r>
              <a:rPr lang="en-US" sz="1500" i="1" smtClean="0">
                <a:solidFill>
                  <a:srgbClr val="FF0000"/>
                </a:solidFill>
                <a:latin typeface="Comic Sans MS - 20"/>
              </a:rPr>
              <a:t>3</a:t>
            </a:r>
            <a:r>
              <a:rPr lang="en-US" sz="1500" smtClean="0">
                <a:solidFill>
                  <a:srgbClr val="000000"/>
                </a:solidFill>
                <a:latin typeface="Comic Sans MS - 20"/>
              </a:rPr>
              <a:t>.  CAREFULLY stand on a chair and hold the cup directly above the plastic container on the floor.</a:t>
            </a:r>
          </a:p>
          <a:p>
            <a:r>
              <a:rPr lang="en-US" sz="1500" smtClean="0">
                <a:solidFill>
                  <a:srgbClr val="000000"/>
                </a:solidFill>
                <a:latin typeface="Comic Sans MS - 20"/>
              </a:rPr>
              <a:t>4.  Remove your thumb from the hole and allow a small amount of water to stream from the hole and fall into the empty container.  Quickly place your thumb over the hole to stop the flow of water. </a:t>
            </a:r>
          </a:p>
          <a:p>
            <a:r>
              <a:rPr lang="en-US" sz="1500" smtClean="0">
                <a:solidFill>
                  <a:srgbClr val="000000"/>
                </a:solidFill>
                <a:latin typeface="Comic Sans MS - 20"/>
              </a:rPr>
              <a:t>5.  Refill the cup to the bottom of the lip. </a:t>
            </a:r>
          </a:p>
          <a:p>
            <a:r>
              <a:rPr lang="en-US" sz="1500" smtClean="0">
                <a:solidFill>
                  <a:srgbClr val="000000"/>
                </a:solidFill>
                <a:latin typeface="Comic Sans MS - 20"/>
              </a:rPr>
              <a:t>*</a:t>
            </a:r>
            <a:r>
              <a:rPr lang="en-US" sz="1500" smtClean="0">
                <a:solidFill>
                  <a:srgbClr val="FF0000"/>
                </a:solidFill>
                <a:latin typeface="Comic Sans MS - 20"/>
              </a:rPr>
              <a:t> If you were to release the cup, allowing it to fall toward the container, will water flow from the hole during its fall?</a:t>
            </a:r>
          </a:p>
          <a:p>
            <a:r>
              <a:rPr lang="en-US" sz="1500" smtClean="0">
                <a:solidFill>
                  <a:srgbClr val="FF0000"/>
                </a:solidFill>
                <a:latin typeface="Comic Sans MS - 20"/>
              </a:rPr>
              <a:t>6</a:t>
            </a:r>
            <a:r>
              <a:rPr lang="en-US" sz="1500" smtClean="0">
                <a:solidFill>
                  <a:srgbClr val="000000"/>
                </a:solidFill>
                <a:latin typeface="Comic Sans MS - 20"/>
              </a:rPr>
              <a:t>.  CAREFULLY stand on a chair and hold the cup directly over the container.  </a:t>
            </a:r>
          </a:p>
          <a:p>
            <a:r>
              <a:rPr lang="en-US" sz="1500" smtClean="0">
                <a:solidFill>
                  <a:srgbClr val="000000"/>
                </a:solidFill>
                <a:latin typeface="Comic Sans MS - 20"/>
              </a:rPr>
              <a:t>7.  Remove your thumb from the hole allowing a steady stream to start and on the count of 3, release your fingers and let the cup drop.  </a:t>
            </a:r>
          </a:p>
          <a:p>
            <a:r>
              <a:rPr lang="en-US" sz="1500" smtClean="0">
                <a:solidFill>
                  <a:srgbClr val="000000"/>
                </a:solidFill>
                <a:latin typeface="Comic Sans MS - 20"/>
              </a:rPr>
              <a:t>*</a:t>
            </a:r>
            <a:r>
              <a:rPr lang="en-US" sz="1500" b="1" i="1" smtClean="0">
                <a:solidFill>
                  <a:srgbClr val="FF0000"/>
                </a:solidFill>
                <a:latin typeface="Comic Sans MS - 20"/>
              </a:rPr>
              <a:t> What happened?</a:t>
            </a:r>
          </a:p>
          <a:p>
            <a:endParaRPr lang="en-US" sz="1500" b="1" i="1">
              <a:solidFill>
                <a:srgbClr val="FF0000"/>
              </a:solidFill>
              <a:latin typeface="Comic Sans MS - 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57300" y="1003300"/>
            <a:ext cx="7747000" cy="2554545"/>
          </a:xfrm>
          <a:prstGeom prst="rect">
            <a:avLst/>
          </a:prstGeom>
          <a:noFill/>
        </p:spPr>
        <p:txBody>
          <a:bodyPr vert="horz" rtlCol="0">
            <a:spAutoFit/>
          </a:bodyPr>
          <a:lstStyle/>
          <a:p>
            <a:r>
              <a:rPr lang="en-US" smtClean="0">
                <a:solidFill>
                  <a:srgbClr val="000000"/>
                </a:solidFill>
                <a:latin typeface="Comic Sans MS - 24"/>
              </a:rPr>
              <a:t>The gravitational force pulls the water through the hole in the container as long as the container remains motionless. But when the cup is set in motion (dropped) and allowed to free fall toward the empty tray, the water remains inside the container because there is an equal amount of gravity being exerted on the container and the water inside the container.  </a:t>
            </a:r>
          </a:p>
          <a:p>
            <a:pPr algn="ctr"/>
            <a:r>
              <a:rPr lang="en-US" smtClean="0">
                <a:solidFill>
                  <a:srgbClr val="000000"/>
                </a:solidFill>
                <a:latin typeface="Comic Sans MS - 24"/>
              </a:rPr>
              <a:t>T</a:t>
            </a:r>
            <a:r>
              <a:rPr lang="en-US" b="1" u="sng" smtClean="0">
                <a:solidFill>
                  <a:srgbClr val="000000"/>
                </a:solidFill>
                <a:latin typeface="Comic Sans MS - 24"/>
              </a:rPr>
              <a:t>his is the same thing as "free falling" </a:t>
            </a:r>
          </a:p>
          <a:p>
            <a:pPr algn="ctr"/>
            <a:r>
              <a:rPr lang="en-US" b="1" u="sng" smtClean="0">
                <a:solidFill>
                  <a:srgbClr val="000000"/>
                </a:solidFill>
                <a:latin typeface="Comic Sans MS - 24"/>
              </a:rPr>
              <a:t>or being "weightless" in outer space.</a:t>
            </a:r>
          </a:p>
          <a:p>
            <a:pPr algn="ctr"/>
            <a:r>
              <a:rPr lang="en-US" b="1" u="sng" smtClean="0">
                <a:solidFill>
                  <a:srgbClr val="000000"/>
                </a:solidFill>
                <a:latin typeface="Comic Sans MS - 24"/>
              </a:rPr>
              <a:t>T</a:t>
            </a:r>
            <a:r>
              <a:rPr lang="en-US" sz="1600" i="1" smtClean="0">
                <a:solidFill>
                  <a:srgbClr val="32CD32"/>
                </a:solidFill>
                <a:latin typeface="Comic Sans MS - 22"/>
              </a:rPr>
              <a:t>hink of the cup as representing the space shuttle and the water is like the astronauts. </a:t>
            </a:r>
            <a:endParaRPr lang="en-US" sz="1600" i="1">
              <a:solidFill>
                <a:srgbClr val="32CD32"/>
              </a:solidFill>
              <a:latin typeface="Comic Sans MS - 22"/>
            </a:endParaRPr>
          </a:p>
        </p:txBody>
      </p:sp>
      <p:sp>
        <p:nvSpPr>
          <p:cNvPr id="3" name="TextBox 2"/>
          <p:cNvSpPr txBox="1"/>
          <p:nvPr/>
        </p:nvSpPr>
        <p:spPr>
          <a:xfrm>
            <a:off x="368300" y="177800"/>
            <a:ext cx="9548494" cy="507831"/>
          </a:xfrm>
          <a:prstGeom prst="rect">
            <a:avLst/>
          </a:prstGeom>
          <a:noFill/>
        </p:spPr>
        <p:txBody>
          <a:bodyPr vert="horz" rtlCol="0">
            <a:spAutoFit/>
          </a:bodyPr>
          <a:lstStyle/>
          <a:p>
            <a:pPr algn="ctr"/>
            <a:r>
              <a:rPr lang="en-US" sz="2700" smtClean="0">
                <a:solidFill>
                  <a:srgbClr val="0000FF"/>
                </a:solidFill>
                <a:latin typeface="Comic Sans MS - 36"/>
              </a:rPr>
              <a:t>What's going on???</a:t>
            </a:r>
            <a:endParaRPr lang="en-US" sz="2700">
              <a:solidFill>
                <a:srgbClr val="0000FF"/>
              </a:solidFill>
              <a:latin typeface="Comic Sans MS - 36"/>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0100" y="355600"/>
            <a:ext cx="8483600" cy="2800767"/>
          </a:xfrm>
          <a:prstGeom prst="rect">
            <a:avLst/>
          </a:prstGeom>
          <a:noFill/>
        </p:spPr>
        <p:txBody>
          <a:bodyPr vert="horz" rtlCol="0">
            <a:spAutoFit/>
          </a:bodyPr>
          <a:lstStyle/>
          <a:p>
            <a:pPr algn="ctr"/>
            <a:r>
              <a:rPr lang="en-US" sz="2100" b="1" u="sng" smtClean="0">
                <a:solidFill>
                  <a:srgbClr val="000000"/>
                </a:solidFill>
                <a:latin typeface="Comic Sans MS - 28"/>
              </a:rPr>
              <a:t>Tying it together...</a:t>
            </a:r>
          </a:p>
          <a:p>
            <a:r>
              <a:rPr lang="en-US" sz="2100" b="1" u="sng" smtClean="0">
                <a:solidFill>
                  <a:srgbClr val="000000"/>
                </a:solidFill>
                <a:latin typeface="Comic Sans MS - 28"/>
              </a:rPr>
              <a:t>1</a:t>
            </a:r>
            <a:r>
              <a:rPr lang="en-US" sz="1600" smtClean="0">
                <a:solidFill>
                  <a:srgbClr val="000000"/>
                </a:solidFill>
                <a:latin typeface="Comic Sans MS - 22"/>
              </a:rPr>
              <a:t>. What is happening to an astronaut in a space shuttle in orbit? </a:t>
            </a:r>
          </a:p>
          <a:p>
            <a:r>
              <a:rPr lang="en-US" sz="1600" smtClean="0">
                <a:solidFill>
                  <a:srgbClr val="000000"/>
                </a:solidFill>
                <a:latin typeface="Comic Sans MS - 22"/>
              </a:rPr>
              <a:t>	</a:t>
            </a:r>
            <a:r>
              <a:rPr lang="en-US" sz="1600" i="1" smtClean="0">
                <a:solidFill>
                  <a:srgbClr val="000000"/>
                </a:solidFill>
                <a:latin typeface="Comic Sans MS - 22"/>
              </a:rPr>
              <a:t>	</a:t>
            </a:r>
          </a:p>
          <a:p>
            <a:endParaRPr lang="en-US" sz="1600" i="1" smtClean="0">
              <a:solidFill>
                <a:srgbClr val="000000"/>
              </a:solidFill>
              <a:latin typeface="Comic Sans MS - 22"/>
            </a:endParaRPr>
          </a:p>
          <a:p>
            <a:r>
              <a:rPr lang="en-US" sz="1600" i="1" smtClean="0">
                <a:solidFill>
                  <a:srgbClr val="000000"/>
                </a:solidFill>
                <a:latin typeface="Comic Sans MS - 22"/>
              </a:rPr>
              <a:t>		They are falling inside the shuttle, which is falling.</a:t>
            </a:r>
          </a:p>
          <a:p>
            <a:endParaRPr lang="en-US" sz="1600" i="1" smtClean="0">
              <a:solidFill>
                <a:srgbClr val="000000"/>
              </a:solidFill>
              <a:latin typeface="Comic Sans MS - 22"/>
            </a:endParaRPr>
          </a:p>
          <a:p>
            <a:r>
              <a:rPr lang="en-US" sz="1600" i="1" smtClean="0">
                <a:solidFill>
                  <a:srgbClr val="000000"/>
                </a:solidFill>
                <a:latin typeface="Comic Sans MS - 22"/>
              </a:rPr>
              <a:t>2.</a:t>
            </a:r>
            <a:r>
              <a:rPr lang="en-US" sz="1600" smtClean="0">
                <a:solidFill>
                  <a:srgbClr val="000000"/>
                </a:solidFill>
                <a:latin typeface="Comic Sans MS - 22"/>
              </a:rPr>
              <a:t> Why do astronauts seem to float in the space shuttle?  </a:t>
            </a:r>
          </a:p>
          <a:p>
            <a:r>
              <a:rPr lang="en-US" sz="1600" smtClean="0">
                <a:solidFill>
                  <a:srgbClr val="000000"/>
                </a:solidFill>
                <a:latin typeface="Comic Sans MS - 22"/>
              </a:rPr>
              <a:t>		</a:t>
            </a:r>
          </a:p>
          <a:p>
            <a:endParaRPr lang="en-US" sz="1600" smtClean="0">
              <a:solidFill>
                <a:srgbClr val="000000"/>
              </a:solidFill>
              <a:latin typeface="Comic Sans MS - 22"/>
            </a:endParaRPr>
          </a:p>
          <a:p>
            <a:r>
              <a:rPr lang="en-US" sz="1600" smtClean="0">
                <a:solidFill>
                  <a:srgbClr val="000000"/>
                </a:solidFill>
                <a:latin typeface="Comic Sans MS - 22"/>
              </a:rPr>
              <a:t>		</a:t>
            </a:r>
            <a:r>
              <a:rPr lang="en-US" sz="1600" i="1" smtClean="0">
                <a:solidFill>
                  <a:srgbClr val="000000"/>
                </a:solidFill>
                <a:latin typeface="Comic Sans MS - 22"/>
              </a:rPr>
              <a:t>They are falling at the same speed as the space shuttle.</a:t>
            </a:r>
            <a:r>
              <a:rPr lang="en-US" sz="1600" smtClean="0">
                <a:solidFill>
                  <a:srgbClr val="000000"/>
                </a:solidFill>
                <a:latin typeface="Comic Sans MS - 22"/>
              </a:rPr>
              <a:t>    </a:t>
            </a:r>
            <a:endParaRPr lang="en-US" sz="1600">
              <a:solidFill>
                <a:srgbClr val="000000"/>
              </a:solidFill>
              <a:latin typeface="Comic Sans MS - 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43000" y="266700"/>
            <a:ext cx="8280400" cy="3123932"/>
          </a:xfrm>
          <a:prstGeom prst="rect">
            <a:avLst/>
          </a:prstGeom>
          <a:noFill/>
        </p:spPr>
        <p:txBody>
          <a:bodyPr vert="horz" rtlCol="0">
            <a:spAutoFit/>
          </a:bodyPr>
          <a:lstStyle/>
          <a:p>
            <a:pPr algn="ctr"/>
            <a:r>
              <a:rPr lang="en-US" sz="1900" b="1" u="sng" smtClean="0">
                <a:solidFill>
                  <a:srgbClr val="000000"/>
                </a:solidFill>
                <a:latin typeface="Comic Sans MS - 26"/>
              </a:rPr>
              <a:t>The Effects of Weightlessness on the Body</a:t>
            </a:r>
          </a:p>
          <a:p>
            <a:r>
              <a:rPr lang="en-US" sz="1900" b="1" u="sng" smtClean="0">
                <a:solidFill>
                  <a:srgbClr val="000000"/>
                </a:solidFill>
                <a:latin typeface="Comic Sans MS - 26"/>
              </a:rPr>
              <a:t>M</a:t>
            </a:r>
            <a:r>
              <a:rPr lang="en-US" sz="1300" b="1" smtClean="0">
                <a:solidFill>
                  <a:srgbClr val="000000"/>
                </a:solidFill>
                <a:latin typeface="Comic Sans MS - 18"/>
              </a:rPr>
              <a:t>aterials:</a:t>
            </a:r>
          </a:p>
          <a:p>
            <a:r>
              <a:rPr lang="en-US" sz="1300" b="1" smtClean="0">
                <a:solidFill>
                  <a:srgbClr val="000000"/>
                </a:solidFill>
                <a:latin typeface="Comic Sans MS - 18"/>
              </a:rPr>
              <a:t>3</a:t>
            </a:r>
            <a:r>
              <a:rPr lang="en-US" sz="1200" smtClean="0">
                <a:solidFill>
                  <a:srgbClr val="000000"/>
                </a:solidFill>
                <a:latin typeface="Comic Sans MS - 16"/>
              </a:rPr>
              <a:t>0 marbles </a:t>
            </a:r>
          </a:p>
          <a:p>
            <a:r>
              <a:rPr lang="en-US" sz="1200" smtClean="0">
                <a:solidFill>
                  <a:srgbClr val="000000"/>
                </a:solidFill>
                <a:latin typeface="Comic Sans MS - 16"/>
              </a:rPr>
              <a:t>Plastic milk container</a:t>
            </a:r>
          </a:p>
          <a:p>
            <a:r>
              <a:rPr lang="en-US" sz="1200" smtClean="0">
                <a:solidFill>
                  <a:srgbClr val="000000"/>
                </a:solidFill>
                <a:latin typeface="Comic Sans MS - 16"/>
              </a:rPr>
              <a:t>Wide Rubber Band </a:t>
            </a:r>
          </a:p>
          <a:p>
            <a:r>
              <a:rPr lang="en-US" sz="1200" smtClean="0">
                <a:solidFill>
                  <a:srgbClr val="000000"/>
                </a:solidFill>
                <a:latin typeface="Comic Sans MS - 16"/>
              </a:rPr>
              <a:t>P</a:t>
            </a:r>
            <a:r>
              <a:rPr lang="en-US" sz="1300" b="1" smtClean="0">
                <a:solidFill>
                  <a:srgbClr val="000000"/>
                </a:solidFill>
                <a:latin typeface="Comic Sans MS - 18"/>
              </a:rPr>
              <a:t>rocedure:</a:t>
            </a:r>
          </a:p>
          <a:p>
            <a:r>
              <a:rPr lang="en-US" sz="1300" b="1" smtClean="0">
                <a:solidFill>
                  <a:srgbClr val="000000"/>
                </a:solidFill>
                <a:latin typeface="Comic Sans MS - 18"/>
              </a:rPr>
              <a:t>1</a:t>
            </a:r>
            <a:r>
              <a:rPr lang="en-US" sz="1200" smtClean="0">
                <a:solidFill>
                  <a:srgbClr val="000000"/>
                </a:solidFill>
                <a:latin typeface="Comic Sans MS - 16"/>
              </a:rPr>
              <a:t>.  Hang the plastic milk container by the rubber band to the a hook on the wall. </a:t>
            </a:r>
          </a:p>
          <a:p>
            <a:r>
              <a:rPr lang="en-US" sz="1200" smtClean="0">
                <a:solidFill>
                  <a:srgbClr val="000000"/>
                </a:solidFill>
                <a:latin typeface="Comic Sans MS - 16"/>
              </a:rPr>
              <a:t>2.  Fill the container with ten marbles.  Watch and observe the rubber band. </a:t>
            </a:r>
          </a:p>
          <a:p>
            <a:r>
              <a:rPr lang="en-US" sz="1200" smtClean="0">
                <a:solidFill>
                  <a:srgbClr val="000000"/>
                </a:solidFill>
                <a:latin typeface="Comic Sans MS - 16"/>
              </a:rPr>
              <a:t>*</a:t>
            </a:r>
            <a:r>
              <a:rPr lang="en-US" sz="1200" i="1" smtClean="0">
                <a:solidFill>
                  <a:srgbClr val="FF0000"/>
                </a:solidFill>
                <a:latin typeface="Comic Sans MS - 16"/>
              </a:rPr>
              <a:t> What happens? </a:t>
            </a:r>
          </a:p>
          <a:p>
            <a:r>
              <a:rPr lang="en-US" sz="1200" i="1" smtClean="0">
                <a:solidFill>
                  <a:srgbClr val="FF0000"/>
                </a:solidFill>
                <a:latin typeface="Comic Sans MS - 16"/>
              </a:rPr>
              <a:t>3</a:t>
            </a:r>
            <a:r>
              <a:rPr lang="en-US" sz="1200" smtClean="0">
                <a:solidFill>
                  <a:srgbClr val="000000"/>
                </a:solidFill>
                <a:latin typeface="Comic Sans MS - 16"/>
              </a:rPr>
              <a:t>.  Add another ten marbles.  Make observations.</a:t>
            </a:r>
          </a:p>
          <a:p>
            <a:r>
              <a:rPr lang="en-US" sz="1200" smtClean="0">
                <a:solidFill>
                  <a:srgbClr val="000000"/>
                </a:solidFill>
                <a:latin typeface="Comic Sans MS - 16"/>
              </a:rPr>
              <a:t>4.  Add the final ten marbles and make observations. </a:t>
            </a:r>
          </a:p>
          <a:p>
            <a:r>
              <a:rPr lang="en-US" sz="1200" smtClean="0">
                <a:solidFill>
                  <a:srgbClr val="000000"/>
                </a:solidFill>
                <a:latin typeface="Comic Sans MS - 16"/>
              </a:rPr>
              <a:t>*</a:t>
            </a:r>
            <a:r>
              <a:rPr lang="en-US" sz="1200" i="1" smtClean="0">
                <a:solidFill>
                  <a:srgbClr val="FF0000"/>
                </a:solidFill>
                <a:latin typeface="Comic Sans MS - 16"/>
              </a:rPr>
              <a:t> What happens to the rubber band? Why? </a:t>
            </a:r>
          </a:p>
          <a:p>
            <a:r>
              <a:rPr lang="en-US" sz="1200" i="1" smtClean="0">
                <a:solidFill>
                  <a:srgbClr val="FF0000"/>
                </a:solidFill>
                <a:latin typeface="Comic Sans MS - 16"/>
              </a:rPr>
              <a:t>* How does this show the pull of gravity? </a:t>
            </a:r>
          </a:p>
          <a:p>
            <a:r>
              <a:rPr lang="en-US" sz="1200" i="1" smtClean="0">
                <a:solidFill>
                  <a:srgbClr val="FF0000"/>
                </a:solidFill>
                <a:latin typeface="Comic Sans MS - 16"/>
              </a:rPr>
              <a:t>* How do you think weightlessness changes your body? Your height? Your appearance? </a:t>
            </a:r>
          </a:p>
          <a:p>
            <a:endParaRPr lang="en-US" sz="1200" i="1">
              <a:solidFill>
                <a:srgbClr val="FF0000"/>
              </a:solidFill>
              <a:latin typeface="Comic Sans MS - 16"/>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41300" y="88900"/>
            <a:ext cx="9548494" cy="507831"/>
          </a:xfrm>
          <a:prstGeom prst="rect">
            <a:avLst/>
          </a:prstGeom>
          <a:noFill/>
        </p:spPr>
        <p:txBody>
          <a:bodyPr vert="horz" rtlCol="0">
            <a:spAutoFit/>
          </a:bodyPr>
          <a:lstStyle/>
          <a:p>
            <a:pPr algn="ctr"/>
            <a:r>
              <a:rPr lang="en-US" sz="2700" smtClean="0">
                <a:solidFill>
                  <a:srgbClr val="0000FF"/>
                </a:solidFill>
                <a:latin typeface="Comic Sans MS - 36"/>
              </a:rPr>
              <a:t>What's going on???</a:t>
            </a:r>
            <a:endParaRPr lang="en-US" sz="2700">
              <a:solidFill>
                <a:srgbClr val="0000FF"/>
              </a:solidFill>
              <a:latin typeface="Comic Sans MS - 36"/>
            </a:endParaRPr>
          </a:p>
        </p:txBody>
      </p:sp>
      <p:sp>
        <p:nvSpPr>
          <p:cNvPr id="3" name="TextBox 2"/>
          <p:cNvSpPr txBox="1"/>
          <p:nvPr/>
        </p:nvSpPr>
        <p:spPr>
          <a:xfrm>
            <a:off x="558800" y="1270000"/>
            <a:ext cx="9029700" cy="2400657"/>
          </a:xfrm>
          <a:prstGeom prst="rect">
            <a:avLst/>
          </a:prstGeom>
          <a:noFill/>
        </p:spPr>
        <p:txBody>
          <a:bodyPr vert="horz" rtlCol="0">
            <a:spAutoFit/>
          </a:bodyPr>
          <a:lstStyle/>
          <a:p>
            <a:r>
              <a:rPr lang="en-US" sz="1500" smtClean="0">
                <a:solidFill>
                  <a:srgbClr val="000000"/>
                </a:solidFill>
                <a:latin typeface="Comic Sans MS - 20"/>
              </a:rPr>
              <a:t>Imagine that the vertebrae in your back form a giant spring.  Pushing down on the spring keeps it coiled tightly.  When the force is released, the spring stretches out.  In the same way, the spine elongates by up to three percent while humans travel in space.  There is less gravity pushing down on the vertebrae, so they can stretch out - up to 3 in. (7.6 cm).</a:t>
            </a:r>
          </a:p>
          <a:p>
            <a:endParaRPr lang="en-US" sz="1500" smtClean="0">
              <a:solidFill>
                <a:srgbClr val="000000"/>
              </a:solidFill>
              <a:latin typeface="Comic Sans MS - 20"/>
            </a:endParaRPr>
          </a:p>
          <a:p>
            <a:r>
              <a:rPr lang="en-US" sz="1500" smtClean="0">
                <a:solidFill>
                  <a:srgbClr val="000000"/>
                </a:solidFill>
                <a:latin typeface="Comic Sans MS - 20"/>
              </a:rPr>
              <a:t>To some degree, a similar stretching of the spine happens to you every night.  When you lie down, gravity isn't pushing down on your vertebrae.  Measure your height carefully as soon as you get up or while you are still lying down.  You will find that you're about a centimeter or two taller. As the day passes, your vertebrae compress through normal activities, and you'll lose those few centimeters you "grew" overnight.</a:t>
            </a:r>
            <a:endParaRPr lang="en-US" sz="1500">
              <a:solidFill>
                <a:srgbClr val="000000"/>
              </a:solidFill>
              <a:latin typeface="Comic Sans MS - 2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636</Words>
  <Application>Microsoft Office PowerPoint</Application>
  <PresentationFormat>Custom</PresentationFormat>
  <Paragraphs>48</Paragraphs>
  <Slides>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Arial</vt:lpstr>
      <vt:lpstr>Comic Sans MS - 48</vt:lpstr>
      <vt:lpstr>Comic Sans MS - 36</vt:lpstr>
      <vt:lpstr>Comic Sans MS - 35</vt:lpstr>
      <vt:lpstr>Comic Sans MS - 20</vt:lpstr>
      <vt:lpstr>Comic Sans MS - 24</vt:lpstr>
      <vt:lpstr>Comic Sans MS - 22</vt:lpstr>
      <vt:lpstr>Comic Sans MS - 28</vt:lpstr>
      <vt:lpstr>Comic Sans MS - 26</vt:lpstr>
      <vt:lpstr>Comic Sans MS - 18</vt:lpstr>
      <vt:lpstr>Comic Sans MS - 16</vt:lpstr>
      <vt:lpstr>Calibri</vt:lpstr>
      <vt:lpstr>Office Theme</vt:lpstr>
      <vt:lpstr>Slide 1</vt:lpstr>
      <vt:lpstr>Slide 2</vt:lpstr>
      <vt:lpstr>Slide 3</vt:lpstr>
      <vt:lpstr>Slide 4</vt:lpstr>
      <vt:lpstr>Slide 5</vt:lpstr>
      <vt:lpstr>Slide 6</vt:lpstr>
      <vt:lpstr>Slide 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dc:creator>
  <cp:lastModifiedBy>Michelle</cp:lastModifiedBy>
  <cp:revision>1</cp:revision>
  <dcterms:created xsi:type="dcterms:W3CDTF">2014-10-12T20:04:22Z</dcterms:created>
  <dcterms:modified xsi:type="dcterms:W3CDTF">2014-10-12T20:04:25Z</dcterms:modified>
</cp:coreProperties>
</file>